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5"/>
  </p:notesMasterIdLst>
  <p:sldIdLst>
    <p:sldId id="256" r:id="rId2"/>
    <p:sldId id="258" r:id="rId3"/>
    <p:sldId id="409" r:id="rId4"/>
    <p:sldId id="264" r:id="rId5"/>
    <p:sldId id="266" r:id="rId6"/>
    <p:sldId id="268" r:id="rId7"/>
    <p:sldId id="269" r:id="rId8"/>
    <p:sldId id="270" r:id="rId9"/>
    <p:sldId id="271" r:id="rId10"/>
    <p:sldId id="272" r:id="rId11"/>
    <p:sldId id="274" r:id="rId12"/>
    <p:sldId id="410"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6" r:id="rId53"/>
    <p:sldId id="317" r:id="rId54"/>
    <p:sldId id="318" r:id="rId55"/>
    <p:sldId id="319" r:id="rId56"/>
    <p:sldId id="320" r:id="rId57"/>
    <p:sldId id="321" r:id="rId58"/>
    <p:sldId id="323" r:id="rId59"/>
    <p:sldId id="322" r:id="rId60"/>
    <p:sldId id="325" r:id="rId61"/>
    <p:sldId id="327" r:id="rId62"/>
    <p:sldId id="328" r:id="rId63"/>
    <p:sldId id="329" r:id="rId64"/>
    <p:sldId id="330" r:id="rId65"/>
    <p:sldId id="331" r:id="rId66"/>
    <p:sldId id="332" r:id="rId67"/>
    <p:sldId id="333" r:id="rId68"/>
    <p:sldId id="334" r:id="rId69"/>
    <p:sldId id="335" r:id="rId70"/>
    <p:sldId id="336" r:id="rId71"/>
    <p:sldId id="337" r:id="rId72"/>
    <p:sldId id="338" r:id="rId73"/>
    <p:sldId id="339" r:id="rId74"/>
    <p:sldId id="340" r:id="rId75"/>
    <p:sldId id="341" r:id="rId76"/>
    <p:sldId id="342" r:id="rId77"/>
    <p:sldId id="343" r:id="rId78"/>
    <p:sldId id="344" r:id="rId79"/>
    <p:sldId id="345" r:id="rId80"/>
    <p:sldId id="346" r:id="rId81"/>
    <p:sldId id="347" r:id="rId82"/>
    <p:sldId id="348" r:id="rId83"/>
    <p:sldId id="349" r:id="rId84"/>
    <p:sldId id="350" r:id="rId85"/>
    <p:sldId id="351" r:id="rId86"/>
    <p:sldId id="352" r:id="rId87"/>
    <p:sldId id="353" r:id="rId88"/>
    <p:sldId id="354" r:id="rId89"/>
    <p:sldId id="355" r:id="rId90"/>
    <p:sldId id="356" r:id="rId91"/>
    <p:sldId id="357" r:id="rId92"/>
    <p:sldId id="358" r:id="rId93"/>
    <p:sldId id="359" r:id="rId94"/>
    <p:sldId id="360" r:id="rId95"/>
    <p:sldId id="361" r:id="rId96"/>
    <p:sldId id="362" r:id="rId97"/>
    <p:sldId id="363" r:id="rId98"/>
    <p:sldId id="364" r:id="rId99"/>
    <p:sldId id="365" r:id="rId100"/>
    <p:sldId id="366" r:id="rId101"/>
    <p:sldId id="367" r:id="rId102"/>
    <p:sldId id="368" r:id="rId103"/>
    <p:sldId id="369" r:id="rId104"/>
    <p:sldId id="370" r:id="rId105"/>
    <p:sldId id="371" r:id="rId106"/>
    <p:sldId id="372" r:id="rId107"/>
    <p:sldId id="375" r:id="rId108"/>
    <p:sldId id="376" r:id="rId109"/>
    <p:sldId id="411" r:id="rId110"/>
    <p:sldId id="412" r:id="rId111"/>
    <p:sldId id="413" r:id="rId112"/>
    <p:sldId id="420" r:id="rId113"/>
    <p:sldId id="421" r:id="rId114"/>
    <p:sldId id="414" r:id="rId115"/>
    <p:sldId id="422" r:id="rId116"/>
    <p:sldId id="423" r:id="rId117"/>
    <p:sldId id="424" r:id="rId118"/>
    <p:sldId id="425" r:id="rId119"/>
    <p:sldId id="415" r:id="rId120"/>
    <p:sldId id="416" r:id="rId121"/>
    <p:sldId id="417" r:id="rId122"/>
    <p:sldId id="418" r:id="rId123"/>
    <p:sldId id="419" r:id="rId124"/>
    <p:sldId id="379" r:id="rId125"/>
    <p:sldId id="380" r:id="rId126"/>
    <p:sldId id="381" r:id="rId127"/>
    <p:sldId id="382" r:id="rId128"/>
    <p:sldId id="384" r:id="rId129"/>
    <p:sldId id="383"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04" y="-2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notesMaster" Target="notesMasters/notesMaster1.xml"/><Relationship Id="rId156" Type="http://schemas.openxmlformats.org/officeDocument/2006/relationships/printerSettings" Target="printerSettings/printerSettings1.bin"/><Relationship Id="rId157" Type="http://schemas.openxmlformats.org/officeDocument/2006/relationships/presProps" Target="presProps.xml"/><Relationship Id="rId158" Type="http://schemas.openxmlformats.org/officeDocument/2006/relationships/viewProps" Target="viewProps.xml"/><Relationship Id="rId15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ED91EA-8BB5-F442-A472-FD51851ED45A}"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85A9D551-BC8E-4B4D-BE4F-F2DF75848466}">
      <dgm:prSet phldrT="[Text]" custT="1"/>
      <dgm:spPr/>
      <dgm:t>
        <a:bodyPr/>
        <a:lstStyle/>
        <a:p>
          <a:r>
            <a:rPr lang="en-US" sz="2000" dirty="0" smtClean="0"/>
            <a:t>Standard 1 Decision Making&amp; Goals</a:t>
          </a:r>
          <a:endParaRPr lang="en-US" sz="2000" dirty="0"/>
        </a:p>
      </dgm:t>
    </dgm:pt>
    <dgm:pt modelId="{BC9B3F4D-6059-8041-B395-FFFB67C0AFBA}" type="parTrans" cxnId="{D5780E5B-DA38-3742-A6FC-E7E2EFFAA6F8}">
      <dgm:prSet/>
      <dgm:spPr/>
      <dgm:t>
        <a:bodyPr/>
        <a:lstStyle/>
        <a:p>
          <a:endParaRPr lang="en-US"/>
        </a:p>
      </dgm:t>
    </dgm:pt>
    <dgm:pt modelId="{ED7EF607-F9AE-D940-9169-774B19D034F8}" type="sibTrans" cxnId="{D5780E5B-DA38-3742-A6FC-E7E2EFFAA6F8}">
      <dgm:prSet/>
      <dgm:spPr/>
      <dgm:t>
        <a:bodyPr/>
        <a:lstStyle/>
        <a:p>
          <a:endParaRPr lang="en-US"/>
        </a:p>
      </dgm:t>
    </dgm:pt>
    <dgm:pt modelId="{14DF538E-3321-5149-BA87-EECB01EB4719}">
      <dgm:prSet phldrT="[Text]" custT="1"/>
      <dgm:spPr/>
      <dgm:t>
        <a:bodyPr/>
        <a:lstStyle/>
        <a:p>
          <a:r>
            <a:rPr lang="en-US" sz="2000" dirty="0" smtClean="0"/>
            <a:t>Standard 2 Income and Careers</a:t>
          </a:r>
          <a:endParaRPr lang="en-US" sz="2000" dirty="0"/>
        </a:p>
      </dgm:t>
    </dgm:pt>
    <dgm:pt modelId="{48070DC9-5402-1C40-B175-0C2F10FB2223}" type="parTrans" cxnId="{6896AFA1-3326-AE41-AAF6-17D89D9D3539}">
      <dgm:prSet/>
      <dgm:spPr/>
      <dgm:t>
        <a:bodyPr/>
        <a:lstStyle/>
        <a:p>
          <a:endParaRPr lang="en-US"/>
        </a:p>
      </dgm:t>
    </dgm:pt>
    <dgm:pt modelId="{E19832B0-0D0E-E248-AE0D-D8DDDD24593F}" type="sibTrans" cxnId="{6896AFA1-3326-AE41-AAF6-17D89D9D3539}">
      <dgm:prSet/>
      <dgm:spPr/>
      <dgm:t>
        <a:bodyPr/>
        <a:lstStyle/>
        <a:p>
          <a:endParaRPr lang="en-US"/>
        </a:p>
      </dgm:t>
    </dgm:pt>
    <dgm:pt modelId="{18BFF483-A481-5842-B6A7-472AD16A5034}">
      <dgm:prSet phldrT="[Text]" custT="1"/>
      <dgm:spPr/>
      <dgm:t>
        <a:bodyPr/>
        <a:lstStyle/>
        <a:p>
          <a:r>
            <a:rPr lang="en-US" sz="2000" dirty="0" smtClean="0"/>
            <a:t>Standard 4 Savings, Investing and Retirement Planning</a:t>
          </a:r>
          <a:endParaRPr lang="en-US" sz="2000" dirty="0"/>
        </a:p>
      </dgm:t>
    </dgm:pt>
    <dgm:pt modelId="{6E5910CF-935F-4748-AAA1-B343BF306B5E}" type="parTrans" cxnId="{ED2D76BC-AF40-6B41-B3EB-BD84E234B80D}">
      <dgm:prSet/>
      <dgm:spPr/>
      <dgm:t>
        <a:bodyPr/>
        <a:lstStyle/>
        <a:p>
          <a:endParaRPr lang="en-US"/>
        </a:p>
      </dgm:t>
    </dgm:pt>
    <dgm:pt modelId="{2FE9706D-5AFE-A540-9A09-5CF4469A0144}" type="sibTrans" cxnId="{ED2D76BC-AF40-6B41-B3EB-BD84E234B80D}">
      <dgm:prSet/>
      <dgm:spPr/>
      <dgm:t>
        <a:bodyPr/>
        <a:lstStyle/>
        <a:p>
          <a:endParaRPr lang="en-US"/>
        </a:p>
      </dgm:t>
    </dgm:pt>
    <dgm:pt modelId="{509D910B-451D-7948-881A-E02FF98EB7E2}">
      <dgm:prSet phldrT="[Text]" custT="1"/>
      <dgm:spPr/>
      <dgm:t>
        <a:bodyPr/>
        <a:lstStyle/>
        <a:p>
          <a:r>
            <a:rPr lang="en-US" sz="2000" dirty="0" smtClean="0"/>
            <a:t>Standard 5 Consumer Safeguards and Risk Management</a:t>
          </a:r>
          <a:endParaRPr lang="en-US" sz="2000" dirty="0"/>
        </a:p>
      </dgm:t>
    </dgm:pt>
    <dgm:pt modelId="{6369B4E5-5C85-7443-AF10-A870E5B4958C}" type="parTrans" cxnId="{96E28BBA-EA93-C84D-8B55-CA2F0ABAB929}">
      <dgm:prSet/>
      <dgm:spPr/>
      <dgm:t>
        <a:bodyPr/>
        <a:lstStyle/>
        <a:p>
          <a:endParaRPr lang="en-US"/>
        </a:p>
      </dgm:t>
    </dgm:pt>
    <dgm:pt modelId="{78AB3641-DDAE-D540-8CB3-DF0AC8837437}" type="sibTrans" cxnId="{96E28BBA-EA93-C84D-8B55-CA2F0ABAB929}">
      <dgm:prSet/>
      <dgm:spPr/>
      <dgm:t>
        <a:bodyPr/>
        <a:lstStyle/>
        <a:p>
          <a:endParaRPr lang="en-US"/>
        </a:p>
      </dgm:t>
    </dgm:pt>
    <dgm:pt modelId="{C70AC352-F552-2449-A1DD-50C609F22318}">
      <dgm:prSet phldrT="[Text]" custT="1"/>
      <dgm:spPr/>
      <dgm:t>
        <a:bodyPr/>
        <a:lstStyle/>
        <a:p>
          <a:r>
            <a:rPr lang="en-US" sz="2000" dirty="0" smtClean="0"/>
            <a:t>Standard 3 Money Management</a:t>
          </a:r>
          <a:endParaRPr lang="en-US" sz="2000" dirty="0"/>
        </a:p>
      </dgm:t>
    </dgm:pt>
    <dgm:pt modelId="{E579ECFF-7CF3-DE4B-8359-033269EDB25F}" type="parTrans" cxnId="{B22D3A96-5989-D74B-945C-8D7761458F0C}">
      <dgm:prSet/>
      <dgm:spPr/>
      <dgm:t>
        <a:bodyPr/>
        <a:lstStyle/>
        <a:p>
          <a:endParaRPr lang="en-US"/>
        </a:p>
      </dgm:t>
    </dgm:pt>
    <dgm:pt modelId="{82F900B1-D544-9840-8C10-2C79DC61B18F}" type="sibTrans" cxnId="{B22D3A96-5989-D74B-945C-8D7761458F0C}">
      <dgm:prSet/>
      <dgm:spPr/>
      <dgm:t>
        <a:bodyPr/>
        <a:lstStyle/>
        <a:p>
          <a:endParaRPr lang="en-US"/>
        </a:p>
      </dgm:t>
    </dgm:pt>
    <dgm:pt modelId="{48423A56-6537-4449-A48F-B21A495E86A0}" type="pres">
      <dgm:prSet presAssocID="{01ED91EA-8BB5-F442-A472-FD51851ED45A}" presName="linear" presStyleCnt="0">
        <dgm:presLayoutVars>
          <dgm:dir/>
          <dgm:animLvl val="lvl"/>
          <dgm:resizeHandles val="exact"/>
        </dgm:presLayoutVars>
      </dgm:prSet>
      <dgm:spPr/>
      <dgm:t>
        <a:bodyPr/>
        <a:lstStyle/>
        <a:p>
          <a:endParaRPr lang="en-US"/>
        </a:p>
      </dgm:t>
    </dgm:pt>
    <dgm:pt modelId="{54FED170-A54E-084F-9072-8B61B63CB06A}" type="pres">
      <dgm:prSet presAssocID="{85A9D551-BC8E-4B4D-BE4F-F2DF75848466}" presName="parentLin" presStyleCnt="0"/>
      <dgm:spPr/>
    </dgm:pt>
    <dgm:pt modelId="{6F554165-231B-3E48-B514-8774D8A96927}" type="pres">
      <dgm:prSet presAssocID="{85A9D551-BC8E-4B4D-BE4F-F2DF75848466}" presName="parentLeftMargin" presStyleLbl="node1" presStyleIdx="0" presStyleCnt="5"/>
      <dgm:spPr/>
      <dgm:t>
        <a:bodyPr/>
        <a:lstStyle/>
        <a:p>
          <a:endParaRPr lang="en-US"/>
        </a:p>
      </dgm:t>
    </dgm:pt>
    <dgm:pt modelId="{BDF37C85-7EF4-194A-8E7D-D2273196BADC}" type="pres">
      <dgm:prSet presAssocID="{85A9D551-BC8E-4B4D-BE4F-F2DF75848466}" presName="parentText" presStyleLbl="node1" presStyleIdx="0" presStyleCnt="5" custScaleX="122733" custScaleY="133664">
        <dgm:presLayoutVars>
          <dgm:chMax val="0"/>
          <dgm:bulletEnabled val="1"/>
        </dgm:presLayoutVars>
      </dgm:prSet>
      <dgm:spPr/>
      <dgm:t>
        <a:bodyPr/>
        <a:lstStyle/>
        <a:p>
          <a:endParaRPr lang="en-US"/>
        </a:p>
      </dgm:t>
    </dgm:pt>
    <dgm:pt modelId="{588AFA7E-0F81-AB40-9FB9-9737DBAF80E9}" type="pres">
      <dgm:prSet presAssocID="{85A9D551-BC8E-4B4D-BE4F-F2DF75848466}" presName="negativeSpace" presStyleCnt="0"/>
      <dgm:spPr/>
    </dgm:pt>
    <dgm:pt modelId="{A31B41E7-1C96-7042-AA46-311316C9595C}" type="pres">
      <dgm:prSet presAssocID="{85A9D551-BC8E-4B4D-BE4F-F2DF75848466}" presName="childText" presStyleLbl="conFgAcc1" presStyleIdx="0" presStyleCnt="5">
        <dgm:presLayoutVars>
          <dgm:bulletEnabled val="1"/>
        </dgm:presLayoutVars>
      </dgm:prSet>
      <dgm:spPr/>
    </dgm:pt>
    <dgm:pt modelId="{3C9ED928-29E3-3D4A-9A09-B0F6A2D56A28}" type="pres">
      <dgm:prSet presAssocID="{ED7EF607-F9AE-D940-9169-774B19D034F8}" presName="spaceBetweenRectangles" presStyleCnt="0"/>
      <dgm:spPr/>
    </dgm:pt>
    <dgm:pt modelId="{71045DEC-8940-F64F-999C-6336E109A1F9}" type="pres">
      <dgm:prSet presAssocID="{14DF538E-3321-5149-BA87-EECB01EB4719}" presName="parentLin" presStyleCnt="0"/>
      <dgm:spPr/>
    </dgm:pt>
    <dgm:pt modelId="{D3B0D124-D87B-6649-A88B-0092830172A4}" type="pres">
      <dgm:prSet presAssocID="{14DF538E-3321-5149-BA87-EECB01EB4719}" presName="parentLeftMargin" presStyleLbl="node1" presStyleIdx="0" presStyleCnt="5"/>
      <dgm:spPr/>
      <dgm:t>
        <a:bodyPr/>
        <a:lstStyle/>
        <a:p>
          <a:endParaRPr lang="en-US"/>
        </a:p>
      </dgm:t>
    </dgm:pt>
    <dgm:pt modelId="{309625E3-3300-FF4C-98C0-FB2697D382F4}" type="pres">
      <dgm:prSet presAssocID="{14DF538E-3321-5149-BA87-EECB01EB4719}" presName="parentText" presStyleLbl="node1" presStyleIdx="1" presStyleCnt="5" custScaleX="107327" custScaleY="161735">
        <dgm:presLayoutVars>
          <dgm:chMax val="0"/>
          <dgm:bulletEnabled val="1"/>
        </dgm:presLayoutVars>
      </dgm:prSet>
      <dgm:spPr/>
      <dgm:t>
        <a:bodyPr/>
        <a:lstStyle/>
        <a:p>
          <a:endParaRPr lang="en-US"/>
        </a:p>
      </dgm:t>
    </dgm:pt>
    <dgm:pt modelId="{F71E91FF-B1D6-4D41-ABD5-EDFCECF145DC}" type="pres">
      <dgm:prSet presAssocID="{14DF538E-3321-5149-BA87-EECB01EB4719}" presName="negativeSpace" presStyleCnt="0"/>
      <dgm:spPr/>
    </dgm:pt>
    <dgm:pt modelId="{EFBFFCE5-34F2-C848-A62A-658EFBC04E04}" type="pres">
      <dgm:prSet presAssocID="{14DF538E-3321-5149-BA87-EECB01EB4719}" presName="childText" presStyleLbl="conFgAcc1" presStyleIdx="1" presStyleCnt="5">
        <dgm:presLayoutVars>
          <dgm:bulletEnabled val="1"/>
        </dgm:presLayoutVars>
      </dgm:prSet>
      <dgm:spPr/>
    </dgm:pt>
    <dgm:pt modelId="{343B74A6-65CB-E340-8F18-FA8072E6D8AD}" type="pres">
      <dgm:prSet presAssocID="{E19832B0-0D0E-E248-AE0D-D8DDDD24593F}" presName="spaceBetweenRectangles" presStyleCnt="0"/>
      <dgm:spPr/>
    </dgm:pt>
    <dgm:pt modelId="{92591F9F-9E41-D54D-97B5-B69166DF5E7F}" type="pres">
      <dgm:prSet presAssocID="{C70AC352-F552-2449-A1DD-50C609F22318}" presName="parentLin" presStyleCnt="0"/>
      <dgm:spPr/>
    </dgm:pt>
    <dgm:pt modelId="{B51D3B9A-3A4A-1C4D-B150-2CA2B7CCE495}" type="pres">
      <dgm:prSet presAssocID="{C70AC352-F552-2449-A1DD-50C609F22318}" presName="parentLeftMargin" presStyleLbl="node1" presStyleIdx="1" presStyleCnt="5"/>
      <dgm:spPr/>
      <dgm:t>
        <a:bodyPr/>
        <a:lstStyle/>
        <a:p>
          <a:endParaRPr lang="en-US"/>
        </a:p>
      </dgm:t>
    </dgm:pt>
    <dgm:pt modelId="{1419F9B9-DAD5-F04C-9E98-47BF9979FFEC}" type="pres">
      <dgm:prSet presAssocID="{C70AC352-F552-2449-A1DD-50C609F22318}" presName="parentText" presStyleLbl="node1" presStyleIdx="2" presStyleCnt="5" custScaleX="114652" custScaleY="145927">
        <dgm:presLayoutVars>
          <dgm:chMax val="0"/>
          <dgm:bulletEnabled val="1"/>
        </dgm:presLayoutVars>
      </dgm:prSet>
      <dgm:spPr/>
      <dgm:t>
        <a:bodyPr/>
        <a:lstStyle/>
        <a:p>
          <a:endParaRPr lang="en-US"/>
        </a:p>
      </dgm:t>
    </dgm:pt>
    <dgm:pt modelId="{761AEC81-C13A-C147-B84A-E03C5147C434}" type="pres">
      <dgm:prSet presAssocID="{C70AC352-F552-2449-A1DD-50C609F22318}" presName="negativeSpace" presStyleCnt="0"/>
      <dgm:spPr/>
    </dgm:pt>
    <dgm:pt modelId="{7DB9B22E-28E1-E04F-98E7-909DCD054E39}" type="pres">
      <dgm:prSet presAssocID="{C70AC352-F552-2449-A1DD-50C609F22318}" presName="childText" presStyleLbl="conFgAcc1" presStyleIdx="2" presStyleCnt="5">
        <dgm:presLayoutVars>
          <dgm:bulletEnabled val="1"/>
        </dgm:presLayoutVars>
      </dgm:prSet>
      <dgm:spPr/>
    </dgm:pt>
    <dgm:pt modelId="{30CFF282-32BE-B540-974D-73A4DDD48E44}" type="pres">
      <dgm:prSet presAssocID="{82F900B1-D544-9840-8C10-2C79DC61B18F}" presName="spaceBetweenRectangles" presStyleCnt="0"/>
      <dgm:spPr/>
    </dgm:pt>
    <dgm:pt modelId="{949098EA-F7CA-DC49-9C5C-519C32C1AF68}" type="pres">
      <dgm:prSet presAssocID="{18BFF483-A481-5842-B6A7-472AD16A5034}" presName="parentLin" presStyleCnt="0"/>
      <dgm:spPr/>
    </dgm:pt>
    <dgm:pt modelId="{25E72D87-816C-5743-A33A-EE4BCCB72147}" type="pres">
      <dgm:prSet presAssocID="{18BFF483-A481-5842-B6A7-472AD16A5034}" presName="parentLeftMargin" presStyleLbl="node1" presStyleIdx="2" presStyleCnt="5"/>
      <dgm:spPr/>
      <dgm:t>
        <a:bodyPr/>
        <a:lstStyle/>
        <a:p>
          <a:endParaRPr lang="en-US"/>
        </a:p>
      </dgm:t>
    </dgm:pt>
    <dgm:pt modelId="{49463F5D-72F6-664D-9CCC-757AEC38DA1D}" type="pres">
      <dgm:prSet presAssocID="{18BFF483-A481-5842-B6A7-472AD16A5034}" presName="parentText" presStyleLbl="node1" presStyleIdx="3" presStyleCnt="5" custScaleX="116484" custScaleY="159472">
        <dgm:presLayoutVars>
          <dgm:chMax val="0"/>
          <dgm:bulletEnabled val="1"/>
        </dgm:presLayoutVars>
      </dgm:prSet>
      <dgm:spPr/>
      <dgm:t>
        <a:bodyPr/>
        <a:lstStyle/>
        <a:p>
          <a:endParaRPr lang="en-US"/>
        </a:p>
      </dgm:t>
    </dgm:pt>
    <dgm:pt modelId="{F6A94796-4F31-004E-9363-373171A88117}" type="pres">
      <dgm:prSet presAssocID="{18BFF483-A481-5842-B6A7-472AD16A5034}" presName="negativeSpace" presStyleCnt="0"/>
      <dgm:spPr/>
    </dgm:pt>
    <dgm:pt modelId="{37F0716C-A39D-4D4E-AA14-C2BA2EB2B3F7}" type="pres">
      <dgm:prSet presAssocID="{18BFF483-A481-5842-B6A7-472AD16A5034}" presName="childText" presStyleLbl="conFgAcc1" presStyleIdx="3" presStyleCnt="5">
        <dgm:presLayoutVars>
          <dgm:bulletEnabled val="1"/>
        </dgm:presLayoutVars>
      </dgm:prSet>
      <dgm:spPr/>
    </dgm:pt>
    <dgm:pt modelId="{C76009D9-9F8E-D249-8B3D-9961A1A7CF3F}" type="pres">
      <dgm:prSet presAssocID="{2FE9706D-5AFE-A540-9A09-5CF4469A0144}" presName="spaceBetweenRectangles" presStyleCnt="0"/>
      <dgm:spPr/>
    </dgm:pt>
    <dgm:pt modelId="{7BB553CE-9A5F-0941-BDBB-DC4555F7CFDB}" type="pres">
      <dgm:prSet presAssocID="{509D910B-451D-7948-881A-E02FF98EB7E2}" presName="parentLin" presStyleCnt="0"/>
      <dgm:spPr/>
    </dgm:pt>
    <dgm:pt modelId="{0F8BE416-EF20-6743-AB04-EC75FF8BA2CC}" type="pres">
      <dgm:prSet presAssocID="{509D910B-451D-7948-881A-E02FF98EB7E2}" presName="parentLeftMargin" presStyleLbl="node1" presStyleIdx="3" presStyleCnt="5"/>
      <dgm:spPr/>
      <dgm:t>
        <a:bodyPr/>
        <a:lstStyle/>
        <a:p>
          <a:endParaRPr lang="en-US"/>
        </a:p>
      </dgm:t>
    </dgm:pt>
    <dgm:pt modelId="{4EDBC3FF-4AA5-4E4F-89E3-15FBFA017F55}" type="pres">
      <dgm:prSet presAssocID="{509D910B-451D-7948-881A-E02FF98EB7E2}" presName="parentText" presStyleLbl="node1" presStyleIdx="4" presStyleCnt="5" custScaleX="121062" custScaleY="203287">
        <dgm:presLayoutVars>
          <dgm:chMax val="0"/>
          <dgm:bulletEnabled val="1"/>
        </dgm:presLayoutVars>
      </dgm:prSet>
      <dgm:spPr/>
      <dgm:t>
        <a:bodyPr/>
        <a:lstStyle/>
        <a:p>
          <a:endParaRPr lang="en-US"/>
        </a:p>
      </dgm:t>
    </dgm:pt>
    <dgm:pt modelId="{502C3490-F20F-4945-9557-F715D5BEA1A3}" type="pres">
      <dgm:prSet presAssocID="{509D910B-451D-7948-881A-E02FF98EB7E2}" presName="negativeSpace" presStyleCnt="0"/>
      <dgm:spPr/>
    </dgm:pt>
    <dgm:pt modelId="{396845C6-C23B-6340-911A-4EBBF35E7416}" type="pres">
      <dgm:prSet presAssocID="{509D910B-451D-7948-881A-E02FF98EB7E2}" presName="childText" presStyleLbl="conFgAcc1" presStyleIdx="4" presStyleCnt="5">
        <dgm:presLayoutVars>
          <dgm:bulletEnabled val="1"/>
        </dgm:presLayoutVars>
      </dgm:prSet>
      <dgm:spPr/>
    </dgm:pt>
  </dgm:ptLst>
  <dgm:cxnLst>
    <dgm:cxn modelId="{0829B171-B3DC-5A4E-8513-F91F77C815A4}" type="presOf" srcId="{01ED91EA-8BB5-F442-A472-FD51851ED45A}" destId="{48423A56-6537-4449-A48F-B21A495E86A0}" srcOrd="0" destOrd="0" presId="urn:microsoft.com/office/officeart/2005/8/layout/list1"/>
    <dgm:cxn modelId="{9E144900-FF08-DC4E-A12F-815058484532}" type="presOf" srcId="{18BFF483-A481-5842-B6A7-472AD16A5034}" destId="{25E72D87-816C-5743-A33A-EE4BCCB72147}" srcOrd="0" destOrd="0" presId="urn:microsoft.com/office/officeart/2005/8/layout/list1"/>
    <dgm:cxn modelId="{62D25347-89D8-9D49-AE7B-4B1AFA6DEC43}" type="presOf" srcId="{18BFF483-A481-5842-B6A7-472AD16A5034}" destId="{49463F5D-72F6-664D-9CCC-757AEC38DA1D}" srcOrd="1" destOrd="0" presId="urn:microsoft.com/office/officeart/2005/8/layout/list1"/>
    <dgm:cxn modelId="{CB2FCD15-D1D3-AB49-9707-7F4C15475EB1}" type="presOf" srcId="{85A9D551-BC8E-4B4D-BE4F-F2DF75848466}" destId="{6F554165-231B-3E48-B514-8774D8A96927}" srcOrd="0" destOrd="0" presId="urn:microsoft.com/office/officeart/2005/8/layout/list1"/>
    <dgm:cxn modelId="{4BEF60CF-2843-CB43-9493-155E91E43A40}" type="presOf" srcId="{14DF538E-3321-5149-BA87-EECB01EB4719}" destId="{D3B0D124-D87B-6649-A88B-0092830172A4}" srcOrd="0" destOrd="0" presId="urn:microsoft.com/office/officeart/2005/8/layout/list1"/>
    <dgm:cxn modelId="{7680D724-2FDB-CD4C-8DFD-6346F2E2AF36}" type="presOf" srcId="{509D910B-451D-7948-881A-E02FF98EB7E2}" destId="{0F8BE416-EF20-6743-AB04-EC75FF8BA2CC}" srcOrd="0" destOrd="0" presId="urn:microsoft.com/office/officeart/2005/8/layout/list1"/>
    <dgm:cxn modelId="{A05CFE96-F44D-1348-B939-B5E0203A4A22}" type="presOf" srcId="{14DF538E-3321-5149-BA87-EECB01EB4719}" destId="{309625E3-3300-FF4C-98C0-FB2697D382F4}" srcOrd="1" destOrd="0" presId="urn:microsoft.com/office/officeart/2005/8/layout/list1"/>
    <dgm:cxn modelId="{6896AFA1-3326-AE41-AAF6-17D89D9D3539}" srcId="{01ED91EA-8BB5-F442-A472-FD51851ED45A}" destId="{14DF538E-3321-5149-BA87-EECB01EB4719}" srcOrd="1" destOrd="0" parTransId="{48070DC9-5402-1C40-B175-0C2F10FB2223}" sibTransId="{E19832B0-0D0E-E248-AE0D-D8DDDD24593F}"/>
    <dgm:cxn modelId="{B22D3A96-5989-D74B-945C-8D7761458F0C}" srcId="{01ED91EA-8BB5-F442-A472-FD51851ED45A}" destId="{C70AC352-F552-2449-A1DD-50C609F22318}" srcOrd="2" destOrd="0" parTransId="{E579ECFF-7CF3-DE4B-8359-033269EDB25F}" sibTransId="{82F900B1-D544-9840-8C10-2C79DC61B18F}"/>
    <dgm:cxn modelId="{257E3163-5BCC-5D4B-90D3-6E8CE80C759E}" type="presOf" srcId="{509D910B-451D-7948-881A-E02FF98EB7E2}" destId="{4EDBC3FF-4AA5-4E4F-89E3-15FBFA017F55}" srcOrd="1" destOrd="0" presId="urn:microsoft.com/office/officeart/2005/8/layout/list1"/>
    <dgm:cxn modelId="{ED2D76BC-AF40-6B41-B3EB-BD84E234B80D}" srcId="{01ED91EA-8BB5-F442-A472-FD51851ED45A}" destId="{18BFF483-A481-5842-B6A7-472AD16A5034}" srcOrd="3" destOrd="0" parTransId="{6E5910CF-935F-4748-AAA1-B343BF306B5E}" sibTransId="{2FE9706D-5AFE-A540-9A09-5CF4469A0144}"/>
    <dgm:cxn modelId="{C8914754-2BCC-2343-A76C-D4837BACC99E}" type="presOf" srcId="{85A9D551-BC8E-4B4D-BE4F-F2DF75848466}" destId="{BDF37C85-7EF4-194A-8E7D-D2273196BADC}" srcOrd="1" destOrd="0" presId="urn:microsoft.com/office/officeart/2005/8/layout/list1"/>
    <dgm:cxn modelId="{39852DA7-1F3E-9240-AE19-52CC8BD4AA6C}" type="presOf" srcId="{C70AC352-F552-2449-A1DD-50C609F22318}" destId="{B51D3B9A-3A4A-1C4D-B150-2CA2B7CCE495}" srcOrd="0" destOrd="0" presId="urn:microsoft.com/office/officeart/2005/8/layout/list1"/>
    <dgm:cxn modelId="{D5780E5B-DA38-3742-A6FC-E7E2EFFAA6F8}" srcId="{01ED91EA-8BB5-F442-A472-FD51851ED45A}" destId="{85A9D551-BC8E-4B4D-BE4F-F2DF75848466}" srcOrd="0" destOrd="0" parTransId="{BC9B3F4D-6059-8041-B395-FFFB67C0AFBA}" sibTransId="{ED7EF607-F9AE-D940-9169-774B19D034F8}"/>
    <dgm:cxn modelId="{96E28BBA-EA93-C84D-8B55-CA2F0ABAB929}" srcId="{01ED91EA-8BB5-F442-A472-FD51851ED45A}" destId="{509D910B-451D-7948-881A-E02FF98EB7E2}" srcOrd="4" destOrd="0" parTransId="{6369B4E5-5C85-7443-AF10-A870E5B4958C}" sibTransId="{78AB3641-DDAE-D540-8CB3-DF0AC8837437}"/>
    <dgm:cxn modelId="{B9045A98-8605-8045-9891-EBC9CEF6357F}" type="presOf" srcId="{C70AC352-F552-2449-A1DD-50C609F22318}" destId="{1419F9B9-DAD5-F04C-9E98-47BF9979FFEC}" srcOrd="1" destOrd="0" presId="urn:microsoft.com/office/officeart/2005/8/layout/list1"/>
    <dgm:cxn modelId="{E7C8383D-9D2F-5944-A634-3BAABAF24840}" type="presParOf" srcId="{48423A56-6537-4449-A48F-B21A495E86A0}" destId="{54FED170-A54E-084F-9072-8B61B63CB06A}" srcOrd="0" destOrd="0" presId="urn:microsoft.com/office/officeart/2005/8/layout/list1"/>
    <dgm:cxn modelId="{EC98976B-2C15-8C45-95E9-ADF1F8ADACB1}" type="presParOf" srcId="{54FED170-A54E-084F-9072-8B61B63CB06A}" destId="{6F554165-231B-3E48-B514-8774D8A96927}" srcOrd="0" destOrd="0" presId="urn:microsoft.com/office/officeart/2005/8/layout/list1"/>
    <dgm:cxn modelId="{1AA25F4A-1603-4B46-9227-D5BE9D9DBE07}" type="presParOf" srcId="{54FED170-A54E-084F-9072-8B61B63CB06A}" destId="{BDF37C85-7EF4-194A-8E7D-D2273196BADC}" srcOrd="1" destOrd="0" presId="urn:microsoft.com/office/officeart/2005/8/layout/list1"/>
    <dgm:cxn modelId="{EAC02B0A-2FB3-0840-BFF3-62B108B98D1C}" type="presParOf" srcId="{48423A56-6537-4449-A48F-B21A495E86A0}" destId="{588AFA7E-0F81-AB40-9FB9-9737DBAF80E9}" srcOrd="1" destOrd="0" presId="urn:microsoft.com/office/officeart/2005/8/layout/list1"/>
    <dgm:cxn modelId="{CD813940-2115-304B-BBA8-08BDF899985B}" type="presParOf" srcId="{48423A56-6537-4449-A48F-B21A495E86A0}" destId="{A31B41E7-1C96-7042-AA46-311316C9595C}" srcOrd="2" destOrd="0" presId="urn:microsoft.com/office/officeart/2005/8/layout/list1"/>
    <dgm:cxn modelId="{E2446873-BA52-5D4C-90D0-36178EAFA934}" type="presParOf" srcId="{48423A56-6537-4449-A48F-B21A495E86A0}" destId="{3C9ED928-29E3-3D4A-9A09-B0F6A2D56A28}" srcOrd="3" destOrd="0" presId="urn:microsoft.com/office/officeart/2005/8/layout/list1"/>
    <dgm:cxn modelId="{F42EC6F6-000A-4943-8413-C1E18F71C16B}" type="presParOf" srcId="{48423A56-6537-4449-A48F-B21A495E86A0}" destId="{71045DEC-8940-F64F-999C-6336E109A1F9}" srcOrd="4" destOrd="0" presId="urn:microsoft.com/office/officeart/2005/8/layout/list1"/>
    <dgm:cxn modelId="{A6F91F19-AD63-D346-9AAF-68257C7DCDC7}" type="presParOf" srcId="{71045DEC-8940-F64F-999C-6336E109A1F9}" destId="{D3B0D124-D87B-6649-A88B-0092830172A4}" srcOrd="0" destOrd="0" presId="urn:microsoft.com/office/officeart/2005/8/layout/list1"/>
    <dgm:cxn modelId="{158D2093-E6D0-D749-ADDA-F2903CAEE221}" type="presParOf" srcId="{71045DEC-8940-F64F-999C-6336E109A1F9}" destId="{309625E3-3300-FF4C-98C0-FB2697D382F4}" srcOrd="1" destOrd="0" presId="urn:microsoft.com/office/officeart/2005/8/layout/list1"/>
    <dgm:cxn modelId="{AC1B60B5-C5CE-5645-8916-CDE2A4C1480E}" type="presParOf" srcId="{48423A56-6537-4449-A48F-B21A495E86A0}" destId="{F71E91FF-B1D6-4D41-ABD5-EDFCECF145DC}" srcOrd="5" destOrd="0" presId="urn:microsoft.com/office/officeart/2005/8/layout/list1"/>
    <dgm:cxn modelId="{65359297-A810-BF4A-82FA-6B60B8956927}" type="presParOf" srcId="{48423A56-6537-4449-A48F-B21A495E86A0}" destId="{EFBFFCE5-34F2-C848-A62A-658EFBC04E04}" srcOrd="6" destOrd="0" presId="urn:microsoft.com/office/officeart/2005/8/layout/list1"/>
    <dgm:cxn modelId="{66A7219F-3B2C-A742-909A-6FA1CEEF32E9}" type="presParOf" srcId="{48423A56-6537-4449-A48F-B21A495E86A0}" destId="{343B74A6-65CB-E340-8F18-FA8072E6D8AD}" srcOrd="7" destOrd="0" presId="urn:microsoft.com/office/officeart/2005/8/layout/list1"/>
    <dgm:cxn modelId="{0A667057-759E-414D-A097-F288C39FE85B}" type="presParOf" srcId="{48423A56-6537-4449-A48F-B21A495E86A0}" destId="{92591F9F-9E41-D54D-97B5-B69166DF5E7F}" srcOrd="8" destOrd="0" presId="urn:microsoft.com/office/officeart/2005/8/layout/list1"/>
    <dgm:cxn modelId="{86B71E2A-349A-724C-9D73-ACC3A30013B6}" type="presParOf" srcId="{92591F9F-9E41-D54D-97B5-B69166DF5E7F}" destId="{B51D3B9A-3A4A-1C4D-B150-2CA2B7CCE495}" srcOrd="0" destOrd="0" presId="urn:microsoft.com/office/officeart/2005/8/layout/list1"/>
    <dgm:cxn modelId="{D7385531-CD4D-7745-9DB4-CF79AD2B10C6}" type="presParOf" srcId="{92591F9F-9E41-D54D-97B5-B69166DF5E7F}" destId="{1419F9B9-DAD5-F04C-9E98-47BF9979FFEC}" srcOrd="1" destOrd="0" presId="urn:microsoft.com/office/officeart/2005/8/layout/list1"/>
    <dgm:cxn modelId="{CAC285BE-B73C-114E-B544-930B5A230647}" type="presParOf" srcId="{48423A56-6537-4449-A48F-B21A495E86A0}" destId="{761AEC81-C13A-C147-B84A-E03C5147C434}" srcOrd="9" destOrd="0" presId="urn:microsoft.com/office/officeart/2005/8/layout/list1"/>
    <dgm:cxn modelId="{18189334-4BFB-3B4E-8536-AA8A8F96CDE7}" type="presParOf" srcId="{48423A56-6537-4449-A48F-B21A495E86A0}" destId="{7DB9B22E-28E1-E04F-98E7-909DCD054E39}" srcOrd="10" destOrd="0" presId="urn:microsoft.com/office/officeart/2005/8/layout/list1"/>
    <dgm:cxn modelId="{028848D3-2514-6247-9E24-80E5652A0FCC}" type="presParOf" srcId="{48423A56-6537-4449-A48F-B21A495E86A0}" destId="{30CFF282-32BE-B540-974D-73A4DDD48E44}" srcOrd="11" destOrd="0" presId="urn:microsoft.com/office/officeart/2005/8/layout/list1"/>
    <dgm:cxn modelId="{3F40384A-8E31-6D4B-ACCE-FEEE2B96DB30}" type="presParOf" srcId="{48423A56-6537-4449-A48F-B21A495E86A0}" destId="{949098EA-F7CA-DC49-9C5C-519C32C1AF68}" srcOrd="12" destOrd="0" presId="urn:microsoft.com/office/officeart/2005/8/layout/list1"/>
    <dgm:cxn modelId="{B25B2F01-7E5B-CD45-A44C-BA4C0684CDF6}" type="presParOf" srcId="{949098EA-F7CA-DC49-9C5C-519C32C1AF68}" destId="{25E72D87-816C-5743-A33A-EE4BCCB72147}" srcOrd="0" destOrd="0" presId="urn:microsoft.com/office/officeart/2005/8/layout/list1"/>
    <dgm:cxn modelId="{630860BA-E139-2047-A216-EC1D46D73683}" type="presParOf" srcId="{949098EA-F7CA-DC49-9C5C-519C32C1AF68}" destId="{49463F5D-72F6-664D-9CCC-757AEC38DA1D}" srcOrd="1" destOrd="0" presId="urn:microsoft.com/office/officeart/2005/8/layout/list1"/>
    <dgm:cxn modelId="{7D3A8A6A-6C98-6341-BB37-4D5ACEA114C1}" type="presParOf" srcId="{48423A56-6537-4449-A48F-B21A495E86A0}" destId="{F6A94796-4F31-004E-9363-373171A88117}" srcOrd="13" destOrd="0" presId="urn:microsoft.com/office/officeart/2005/8/layout/list1"/>
    <dgm:cxn modelId="{123C7F38-D406-524E-869C-97287F0E9AB2}" type="presParOf" srcId="{48423A56-6537-4449-A48F-B21A495E86A0}" destId="{37F0716C-A39D-4D4E-AA14-C2BA2EB2B3F7}" srcOrd="14" destOrd="0" presId="urn:microsoft.com/office/officeart/2005/8/layout/list1"/>
    <dgm:cxn modelId="{BC8D0CDF-61D6-DD41-A7EA-D3314D7B3116}" type="presParOf" srcId="{48423A56-6537-4449-A48F-B21A495E86A0}" destId="{C76009D9-9F8E-D249-8B3D-9961A1A7CF3F}" srcOrd="15" destOrd="0" presId="urn:microsoft.com/office/officeart/2005/8/layout/list1"/>
    <dgm:cxn modelId="{9F9EA418-7C98-A54B-81DE-02457C6133C5}" type="presParOf" srcId="{48423A56-6537-4449-A48F-B21A495E86A0}" destId="{7BB553CE-9A5F-0941-BDBB-DC4555F7CFDB}" srcOrd="16" destOrd="0" presId="urn:microsoft.com/office/officeart/2005/8/layout/list1"/>
    <dgm:cxn modelId="{3B3828C4-3D2A-E642-AB9A-AE6CB92BE086}" type="presParOf" srcId="{7BB553CE-9A5F-0941-BDBB-DC4555F7CFDB}" destId="{0F8BE416-EF20-6743-AB04-EC75FF8BA2CC}" srcOrd="0" destOrd="0" presId="urn:microsoft.com/office/officeart/2005/8/layout/list1"/>
    <dgm:cxn modelId="{8A2C0BF5-B39B-D74D-B13B-FB5E26A94A51}" type="presParOf" srcId="{7BB553CE-9A5F-0941-BDBB-DC4555F7CFDB}" destId="{4EDBC3FF-4AA5-4E4F-89E3-15FBFA017F55}" srcOrd="1" destOrd="0" presId="urn:microsoft.com/office/officeart/2005/8/layout/list1"/>
    <dgm:cxn modelId="{FCC352C5-FE62-C348-B3C5-82242CBAA77B}" type="presParOf" srcId="{48423A56-6537-4449-A48F-B21A495E86A0}" destId="{502C3490-F20F-4945-9557-F715D5BEA1A3}" srcOrd="17" destOrd="0" presId="urn:microsoft.com/office/officeart/2005/8/layout/list1"/>
    <dgm:cxn modelId="{A81BBB7A-3BAB-B34C-81B7-EEF361540772}" type="presParOf" srcId="{48423A56-6537-4449-A48F-B21A495E86A0}" destId="{396845C6-C23B-6340-911A-4EBBF35E7416}"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B41E7-1C96-7042-AA46-311316C9595C}">
      <dsp:nvSpPr>
        <dsp:cNvPr id="0" name=""/>
        <dsp:cNvSpPr/>
      </dsp:nvSpPr>
      <dsp:spPr>
        <a:xfrm>
          <a:off x="0" y="330490"/>
          <a:ext cx="6096000"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DF37C85-7EF4-194A-8E7D-D2273196BADC}">
      <dsp:nvSpPr>
        <dsp:cNvPr id="0" name=""/>
        <dsp:cNvSpPr/>
      </dsp:nvSpPr>
      <dsp:spPr>
        <a:xfrm>
          <a:off x="304800" y="9421"/>
          <a:ext cx="5237262" cy="512948"/>
        </a:xfrm>
        <a:prstGeom prst="roundRect">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en-US" sz="2000" kern="1200" dirty="0" smtClean="0"/>
            <a:t>Standard 1 Decision Making&amp; Goals</a:t>
          </a:r>
          <a:endParaRPr lang="en-US" sz="2000" kern="1200" dirty="0"/>
        </a:p>
      </dsp:txBody>
      <dsp:txXfrm>
        <a:off x="329840" y="34461"/>
        <a:ext cx="5187182" cy="462868"/>
      </dsp:txXfrm>
    </dsp:sp>
    <dsp:sp modelId="{EFBFFCE5-34F2-C848-A62A-658EFBC04E04}">
      <dsp:nvSpPr>
        <dsp:cNvPr id="0" name=""/>
        <dsp:cNvSpPr/>
      </dsp:nvSpPr>
      <dsp:spPr>
        <a:xfrm>
          <a:off x="0" y="1157084"/>
          <a:ext cx="6096000"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09625E3-3300-FF4C-98C0-FB2697D382F4}">
      <dsp:nvSpPr>
        <dsp:cNvPr id="0" name=""/>
        <dsp:cNvSpPr/>
      </dsp:nvSpPr>
      <dsp:spPr>
        <a:xfrm>
          <a:off x="304800" y="728290"/>
          <a:ext cx="4579857" cy="620674"/>
        </a:xfrm>
        <a:prstGeom prst="roundRect">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en-US" sz="2000" kern="1200" dirty="0" smtClean="0"/>
            <a:t>Standard 2 Income and Careers</a:t>
          </a:r>
          <a:endParaRPr lang="en-US" sz="2000" kern="1200" dirty="0"/>
        </a:p>
      </dsp:txBody>
      <dsp:txXfrm>
        <a:off x="335099" y="758589"/>
        <a:ext cx="4519259" cy="560076"/>
      </dsp:txXfrm>
    </dsp:sp>
    <dsp:sp modelId="{7DB9B22E-28E1-E04F-98E7-909DCD054E39}">
      <dsp:nvSpPr>
        <dsp:cNvPr id="0" name=""/>
        <dsp:cNvSpPr/>
      </dsp:nvSpPr>
      <dsp:spPr>
        <a:xfrm>
          <a:off x="0" y="1923014"/>
          <a:ext cx="6096000"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419F9B9-DAD5-F04C-9E98-47BF9979FFEC}">
      <dsp:nvSpPr>
        <dsp:cNvPr id="0" name=""/>
        <dsp:cNvSpPr/>
      </dsp:nvSpPr>
      <dsp:spPr>
        <a:xfrm>
          <a:off x="304800" y="1554884"/>
          <a:ext cx="4892430" cy="560009"/>
        </a:xfrm>
        <a:prstGeom prst="roundRect">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en-US" sz="2000" kern="1200" dirty="0" smtClean="0"/>
            <a:t>Standard 3 Money Management</a:t>
          </a:r>
          <a:endParaRPr lang="en-US" sz="2000" kern="1200" dirty="0"/>
        </a:p>
      </dsp:txBody>
      <dsp:txXfrm>
        <a:off x="332137" y="1582221"/>
        <a:ext cx="4837756" cy="505335"/>
      </dsp:txXfrm>
    </dsp:sp>
    <dsp:sp modelId="{37F0716C-A39D-4D4E-AA14-C2BA2EB2B3F7}">
      <dsp:nvSpPr>
        <dsp:cNvPr id="0" name=""/>
        <dsp:cNvSpPr/>
      </dsp:nvSpPr>
      <dsp:spPr>
        <a:xfrm>
          <a:off x="0" y="2740924"/>
          <a:ext cx="6096000"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9463F5D-72F6-664D-9CCC-757AEC38DA1D}">
      <dsp:nvSpPr>
        <dsp:cNvPr id="0" name=""/>
        <dsp:cNvSpPr/>
      </dsp:nvSpPr>
      <dsp:spPr>
        <a:xfrm>
          <a:off x="304800" y="2320814"/>
          <a:ext cx="4970605" cy="611989"/>
        </a:xfrm>
        <a:prstGeom prst="roundRect">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en-US" sz="2000" kern="1200" dirty="0" smtClean="0"/>
            <a:t>Standard 4 Savings, Investing and Retirement Planning</a:t>
          </a:r>
          <a:endParaRPr lang="en-US" sz="2000" kern="1200" dirty="0"/>
        </a:p>
      </dsp:txBody>
      <dsp:txXfrm>
        <a:off x="334675" y="2350689"/>
        <a:ext cx="4910855" cy="552239"/>
      </dsp:txXfrm>
    </dsp:sp>
    <dsp:sp modelId="{396845C6-C23B-6340-911A-4EBBF35E7416}">
      <dsp:nvSpPr>
        <dsp:cNvPr id="0" name=""/>
        <dsp:cNvSpPr/>
      </dsp:nvSpPr>
      <dsp:spPr>
        <a:xfrm>
          <a:off x="0" y="3726978"/>
          <a:ext cx="6096000"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EDBC3FF-4AA5-4E4F-89E3-15FBFA017F55}">
      <dsp:nvSpPr>
        <dsp:cNvPr id="0" name=""/>
        <dsp:cNvSpPr/>
      </dsp:nvSpPr>
      <dsp:spPr>
        <a:xfrm>
          <a:off x="304800" y="3138724"/>
          <a:ext cx="5165957" cy="780134"/>
        </a:xfrm>
        <a:prstGeom prst="roundRect">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en-US" sz="2000" kern="1200" dirty="0" smtClean="0"/>
            <a:t>Standard 5 Consumer Safeguards and Risk Management</a:t>
          </a:r>
          <a:endParaRPr lang="en-US" sz="2000" kern="1200" dirty="0"/>
        </a:p>
      </dsp:txBody>
      <dsp:txXfrm>
        <a:off x="342883" y="3176807"/>
        <a:ext cx="5089791" cy="7039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0E2D4F-9B86-C748-86CB-B351BBE1BE22}" type="datetimeFigureOut">
              <a:rPr lang="en-US" smtClean="0"/>
              <a:t>4/27/15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DA8E27-E072-0F46-8436-A33B98CA5E70}" type="slidenum">
              <a:rPr lang="en-US" smtClean="0"/>
              <a:t>‹#›</a:t>
            </a:fld>
            <a:endParaRPr lang="en-US"/>
          </a:p>
        </p:txBody>
      </p:sp>
    </p:spTree>
    <p:extLst>
      <p:ext uri="{BB962C8B-B14F-4D97-AF65-F5344CB8AC3E}">
        <p14:creationId xmlns:p14="http://schemas.microsoft.com/office/powerpoint/2010/main" val="37520638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 Id="rId3" Type="http://schemas.openxmlformats.org/officeDocument/2006/relationships/hyperlink" Target="http://www.investopedia.com/terms/k/keoghplan.asp"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DA8E27-E072-0F46-8436-A33B98CA5E70}" type="slidenum">
              <a:rPr lang="en-US" smtClean="0"/>
              <a:t>4</a:t>
            </a:fld>
            <a:endParaRPr lang="en-US"/>
          </a:p>
        </p:txBody>
      </p:sp>
    </p:spTree>
    <p:extLst>
      <p:ext uri="{BB962C8B-B14F-4D97-AF65-F5344CB8AC3E}">
        <p14:creationId xmlns:p14="http://schemas.microsoft.com/office/powerpoint/2010/main" val="82511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67C2CE-F9DD-E948-8DB5-D2328C2A88AB}" type="slidenum">
              <a:rPr lang="en-US"/>
              <a:pPr/>
              <a:t>42</a:t>
            </a:fld>
            <a:endParaRPr lang="en-US"/>
          </a:p>
        </p:txBody>
      </p:sp>
      <p:sp>
        <p:nvSpPr>
          <p:cNvPr id="39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939" name="Rectangle 3"/>
          <p:cNvSpPr>
            <a:spLocks noGrp="1" noChangeArrowheads="1"/>
          </p:cNvSpPr>
          <p:nvPr>
            <p:ph type="body" idx="1"/>
          </p:nvPr>
        </p:nvSpPr>
        <p:spPr/>
        <p:txBody>
          <a:bodyPr/>
          <a:lstStyle/>
          <a:p>
            <a:r>
              <a:rPr lang="en-US"/>
              <a:t>PDF of 1040 form http://www.irs.gov/pub/irs-pdf/f1040.pdf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E2C181-B965-E74D-9D2E-E7337877733C}" type="slidenum">
              <a:rPr lang="en-US"/>
              <a:pPr/>
              <a:t>43</a:t>
            </a:fld>
            <a:endParaRPr lang="en-US"/>
          </a:p>
        </p:txBody>
      </p:sp>
      <p:sp>
        <p:nvSpPr>
          <p:cNvPr id="40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F261E-CC10-5045-8540-6A9FCA54802D}" type="slidenum">
              <a:rPr lang="en-US"/>
              <a:pPr/>
              <a:t>44</a:t>
            </a:fld>
            <a:endParaRPr lang="en-US"/>
          </a:p>
        </p:txBody>
      </p:sp>
      <p:sp>
        <p:nvSpPr>
          <p:cNvPr id="15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63" name="Rectangle 3"/>
          <p:cNvSpPr>
            <a:spLocks noGrp="1" noChangeArrowheads="1"/>
          </p:cNvSpPr>
          <p:nvPr>
            <p:ph type="body" idx="1"/>
          </p:nvPr>
        </p:nvSpPr>
        <p:spPr>
          <a:xfrm>
            <a:off x="914400" y="4343400"/>
            <a:ext cx="5029200" cy="4114800"/>
          </a:xfrm>
        </p:spPr>
        <p:txBody>
          <a:bodyPr/>
          <a:lstStyle/>
          <a:p>
            <a:r>
              <a:rPr lang="en-US"/>
              <a:t>Irs.gov</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31801-5EBB-664F-8E75-6488340A7F79}" type="slidenum">
              <a:rPr lang="en-US"/>
              <a:pPr/>
              <a:t>48</a:t>
            </a:fld>
            <a:endParaRPr lang="en-US"/>
          </a:p>
        </p:txBody>
      </p:sp>
      <p:sp>
        <p:nvSpPr>
          <p:cNvPr id="53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3251" name="Rectangle 3"/>
          <p:cNvSpPr>
            <a:spLocks noGrp="1" noChangeArrowheads="1"/>
          </p:cNvSpPr>
          <p:nvPr>
            <p:ph type="body" idx="1"/>
          </p:nvPr>
        </p:nvSpPr>
        <p:spPr/>
        <p:txBody>
          <a:bodyPr/>
          <a:lstStyle/>
          <a:p>
            <a:r>
              <a:rPr lang="en-US"/>
              <a:t>Complete Form W-4 so that your employer can withhold the correct federal income tax from your pay. Consider completing a new Form W-4 each year and when your personal or financial situation changes.</a:t>
            </a:r>
          </a:p>
          <a:p>
            <a:r>
              <a:rPr lang="en-US"/>
              <a:t>PDF of W-4 http://www.irs.gov/pub/irs-pdf/fw4.pdf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A3B8BF-D201-F544-9734-F28042074B1C}" type="slidenum">
              <a:rPr lang="en-US"/>
              <a:pPr/>
              <a:t>50</a:t>
            </a:fld>
            <a:endParaRPr lang="en-US"/>
          </a:p>
        </p:txBody>
      </p:sp>
      <p:sp>
        <p:nvSpPr>
          <p:cNvPr id="54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4275" name="Rectangle 3"/>
          <p:cNvSpPr>
            <a:spLocks noGrp="1" noChangeArrowheads="1"/>
          </p:cNvSpPr>
          <p:nvPr>
            <p:ph type="body" idx="1"/>
          </p:nvPr>
        </p:nvSpPr>
        <p:spPr/>
        <p:txBody>
          <a:bodyPr/>
          <a:lstStyle/>
          <a:p>
            <a:r>
              <a:rPr lang="en-US"/>
              <a:t>PDF W2 http://www.irs.gov/pub/irs-pdf/fw2.pdf</a:t>
            </a:r>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EDB0EA-F633-E543-B6C7-12EE4283F550}" type="slidenum">
              <a:rPr lang="en-US"/>
              <a:pPr/>
              <a:t>51</a:t>
            </a:fld>
            <a:endParaRPr lang="en-US"/>
          </a:p>
        </p:txBody>
      </p:sp>
      <p:sp>
        <p:nvSpPr>
          <p:cNvPr id="47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7107" name="Rectangle 3"/>
          <p:cNvSpPr>
            <a:spLocks noGrp="1" noChangeArrowheads="1"/>
          </p:cNvSpPr>
          <p:nvPr>
            <p:ph type="body" idx="1"/>
          </p:nvPr>
        </p:nvSpPr>
        <p:spPr/>
        <p:txBody>
          <a:bodyPr/>
          <a:lstStyle/>
          <a:p>
            <a:r>
              <a:rPr lang="en-US">
                <a:solidFill>
                  <a:srgbClr val="000099"/>
                </a:solidFill>
              </a:rPr>
              <a:t>PDF of 1040 EZ form </a:t>
            </a:r>
            <a:r>
              <a:rPr lang="en-US"/>
              <a:t>http://www.irs.gov/pub/irs-pdf/f1040ez.pdf</a:t>
            </a:r>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A3FA6B-BB23-DE4A-96AA-4196D146420F}" type="slidenum">
              <a:rPr lang="en-US"/>
              <a:pPr/>
              <a:t>55</a:t>
            </a:fld>
            <a:endParaRPr lang="en-US"/>
          </a:p>
        </p:txBody>
      </p:sp>
      <p:sp>
        <p:nvSpPr>
          <p:cNvPr id="25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p:txBody>
          <a:bodyPr/>
          <a:lstStyle/>
          <a:p>
            <a:r>
              <a:rPr lang="en-US"/>
              <a:t>http://hsfpp.nefe.org/loadFile.cfm?contentid=325   Student guide page 100</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268ACC-9173-2B4B-B4AE-749B228265B7}" type="slidenum">
              <a:rPr lang="en-US"/>
              <a:pPr/>
              <a:t>60</a:t>
            </a:fld>
            <a:endParaRPr lang="en-US"/>
          </a:p>
        </p:txBody>
      </p:sp>
      <p:sp>
        <p:nvSpPr>
          <p:cNvPr id="79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9875" name="Rectangle 3"/>
          <p:cNvSpPr>
            <a:spLocks noGrp="1" noChangeArrowheads="1"/>
          </p:cNvSpPr>
          <p:nvPr>
            <p:ph type="body" idx="1"/>
          </p:nvPr>
        </p:nvSpPr>
        <p:spPr/>
        <p:txBody>
          <a:bodyPr/>
          <a:lstStyle/>
          <a:p>
            <a:pPr lvl="3"/>
            <a:r>
              <a:rPr lang="en-US" b="1"/>
              <a:t>Reasons to budget </a:t>
            </a:r>
            <a:r>
              <a:rPr lang="en-US"/>
              <a:t>are numerous: </a:t>
            </a:r>
          </a:p>
          <a:p>
            <a:pPr lvl="4"/>
            <a:r>
              <a:rPr lang="en-US"/>
              <a:t>To determine how much money you have to spend </a:t>
            </a:r>
          </a:p>
          <a:p>
            <a:pPr lvl="4"/>
            <a:r>
              <a:rPr lang="en-US"/>
              <a:t>To decide how you want to spend your money </a:t>
            </a:r>
          </a:p>
          <a:p>
            <a:pPr lvl="4"/>
            <a:r>
              <a:rPr lang="en-US"/>
              <a:t>To determine how to spend money in the future </a:t>
            </a:r>
          </a:p>
          <a:p>
            <a:pPr lvl="4"/>
            <a:r>
              <a:rPr lang="en-US"/>
              <a:t>To learn to live on less than available income </a:t>
            </a:r>
          </a:p>
          <a:p>
            <a:pPr lvl="4"/>
            <a:r>
              <a:rPr lang="en-US"/>
              <a:t>To stay out of financial trouble </a:t>
            </a:r>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2D3238-D4C9-6A4D-8E6B-664BAA2ECDF0}" type="slidenum">
              <a:rPr lang="en-US"/>
              <a:pPr/>
              <a:t>62</a:t>
            </a:fld>
            <a:endParaRPr lang="en-US"/>
          </a:p>
        </p:txBody>
      </p:sp>
      <p:sp>
        <p:nvSpPr>
          <p:cNvPr id="78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8851" name="Rectangle 3"/>
          <p:cNvSpPr>
            <a:spLocks noGrp="1" noChangeArrowheads="1"/>
          </p:cNvSpPr>
          <p:nvPr>
            <p:ph type="body" idx="1"/>
          </p:nvPr>
        </p:nvSpPr>
        <p:spPr/>
        <p:txBody>
          <a:bodyPr/>
          <a:lstStyle/>
          <a:p>
            <a:pPr lvl="3">
              <a:lnSpc>
                <a:spcPct val="90000"/>
              </a:lnSpc>
            </a:pPr>
            <a:r>
              <a:rPr lang="en-US" sz="900" b="1"/>
              <a:t>Building a budget </a:t>
            </a:r>
            <a:r>
              <a:rPr lang="en-US" sz="900"/>
              <a:t>takes a little time. But it</a:t>
            </a:r>
            <a:r>
              <a:rPr lang="ja-JP" altLang="en-US" sz="900">
                <a:latin typeface="Arial"/>
              </a:rPr>
              <a:t>’</a:t>
            </a:r>
            <a:r>
              <a:rPr lang="en-US" sz="900"/>
              <a:t>s absolutely vital to financial health. </a:t>
            </a:r>
          </a:p>
          <a:p>
            <a:pPr lvl="3">
              <a:lnSpc>
                <a:spcPct val="90000"/>
              </a:lnSpc>
            </a:pPr>
            <a:r>
              <a:rPr lang="en-US" sz="900" b="1"/>
              <a:t>Track your expenses </a:t>
            </a:r>
            <a:r>
              <a:rPr lang="en-US" sz="900"/>
              <a:t>for a month to start a budget. What did you buy? What bills did you pay? Basically, where did your money go? Then categorize your spending into groups such as clothing, food, music downloads, auto, etc. Think of other areas in which you might spend money on a regular basis. Don</a:t>
            </a:r>
            <a:r>
              <a:rPr lang="ja-JP" altLang="en-US" sz="900">
                <a:latin typeface="Arial"/>
              </a:rPr>
              <a:t>’</a:t>
            </a:r>
            <a:r>
              <a:rPr lang="en-US" sz="900"/>
              <a:t>t forget to include some money for savings.</a:t>
            </a:r>
          </a:p>
          <a:p>
            <a:pPr lvl="3">
              <a:lnSpc>
                <a:spcPct val="90000"/>
              </a:lnSpc>
            </a:pPr>
            <a:r>
              <a:rPr lang="en-US" sz="900" b="1"/>
              <a:t>Identify your income. </a:t>
            </a:r>
            <a:r>
              <a:rPr lang="en-US" sz="900"/>
              <a:t>Only include regular sources of income such as paychecks and allowances. If you get paid monthly or semi-monthly, it is easy to calculate your monthly income. If you get paid weekly or biweekly, multiply your weekly income by 52 or 26 respectively to get your annual salary. Then divide by 12 to get your monthly income. Now that you have your expenses and income quantified, it</a:t>
            </a:r>
            <a:r>
              <a:rPr lang="ja-JP" altLang="en-US" sz="900">
                <a:latin typeface="Arial"/>
              </a:rPr>
              <a:t>’</a:t>
            </a:r>
            <a:r>
              <a:rPr lang="en-US" sz="900"/>
              <a:t>s time to examine and fine-tune your budget.</a:t>
            </a:r>
          </a:p>
          <a:p>
            <a:pPr lvl="3">
              <a:lnSpc>
                <a:spcPct val="90000"/>
              </a:lnSpc>
            </a:pPr>
            <a:r>
              <a:rPr lang="en-US" sz="900" b="1"/>
              <a:t>Subtract expenses from income. </a:t>
            </a:r>
            <a:r>
              <a:rPr lang="en-US" sz="900"/>
              <a:t>This is to determine how much money you have left over at the end of the month. If you have more income than expenses, that</a:t>
            </a:r>
            <a:r>
              <a:rPr lang="ja-JP" altLang="en-US" sz="900">
                <a:latin typeface="Arial"/>
              </a:rPr>
              <a:t>’</a:t>
            </a:r>
            <a:r>
              <a:rPr lang="en-US" sz="900"/>
              <a:t>s good. If you spend more money than you earn, you</a:t>
            </a:r>
            <a:r>
              <a:rPr lang="ja-JP" altLang="en-US" sz="900">
                <a:latin typeface="Arial"/>
              </a:rPr>
              <a:t>’</a:t>
            </a:r>
            <a:r>
              <a:rPr lang="en-US" sz="900"/>
              <a:t>re going to have to decrease your expenses or increase your income. Keep in mind it</a:t>
            </a:r>
            <a:r>
              <a:rPr lang="ja-JP" altLang="en-US" sz="900">
                <a:latin typeface="Arial"/>
              </a:rPr>
              <a:t>’</a:t>
            </a:r>
            <a:r>
              <a:rPr lang="en-US" sz="900"/>
              <a:t>s easier to decrease your expenses.</a:t>
            </a:r>
          </a:p>
          <a:p>
            <a:pPr lvl="3">
              <a:lnSpc>
                <a:spcPct val="90000"/>
              </a:lnSpc>
            </a:pPr>
            <a:r>
              <a:rPr lang="en-US" sz="900" b="1"/>
              <a:t>Timing </a:t>
            </a:r>
            <a:r>
              <a:rPr lang="en-US" sz="900"/>
              <a:t>is important. If you get paid once a month, be sure to budget money to last the whole month. If you get paid twice a month, but you have several large expenses at the beginning of the month, make sure you save some of your money from the end of the month to help with the next month</a:t>
            </a:r>
            <a:r>
              <a:rPr lang="ja-JP" altLang="en-US" sz="900">
                <a:latin typeface="Arial"/>
              </a:rPr>
              <a:t>’</a:t>
            </a:r>
            <a:r>
              <a:rPr lang="en-US" sz="900"/>
              <a:t>s bills.</a:t>
            </a:r>
          </a:p>
          <a:p>
            <a:pPr lvl="3">
              <a:lnSpc>
                <a:spcPct val="90000"/>
              </a:lnSpc>
            </a:pPr>
            <a:r>
              <a:rPr lang="en-US" sz="900" b="1"/>
              <a:t>Be prepared </a:t>
            </a:r>
            <a:r>
              <a:rPr lang="en-US" sz="900"/>
              <a:t>for new financial situations. When something changes, some part of your income or your expenses, you</a:t>
            </a:r>
            <a:r>
              <a:rPr lang="ja-JP" altLang="en-US" sz="900">
                <a:latin typeface="Arial"/>
              </a:rPr>
              <a:t>’</a:t>
            </a:r>
            <a:r>
              <a:rPr lang="en-US" sz="900"/>
              <a:t>ll know how it affects your overall financial picture, and what you need to do to cope with the changes.</a:t>
            </a:r>
          </a:p>
          <a:p>
            <a:pPr>
              <a:lnSpc>
                <a:spcPct val="90000"/>
              </a:lnSpc>
            </a:pPr>
            <a:r>
              <a:rPr lang="en-US" sz="900" b="1"/>
              <a:t>Maintain your budget. </a:t>
            </a:r>
            <a:r>
              <a:rPr lang="en-US" sz="900"/>
              <a:t>Each month be sure to compare your actual spending with your budget. If you consistently spend more or less than your budgeted amount in any category, update your budget to reflect reality. An inaccurate budget can do more harm than good. </a:t>
            </a:r>
          </a:p>
          <a:p>
            <a:pPr>
              <a:lnSpc>
                <a:spcPct val="90000"/>
              </a:lnSpc>
            </a:pPr>
            <a:r>
              <a:rPr lang="en-US" sz="900"/>
              <a:t>From PracticalMoneySkills.com </a:t>
            </a:r>
          </a:p>
          <a:p>
            <a:pPr>
              <a:lnSpc>
                <a:spcPct val="90000"/>
              </a:lnSpc>
            </a:pPr>
            <a:endParaRPr lang="en-US" sz="9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58D6B63-0393-8943-BD83-BC69428C5C45}" type="slidenum">
              <a:rPr lang="en-US"/>
              <a:pPr/>
              <a:t>81</a:t>
            </a:fld>
            <a:endParaRPr lang="en-US"/>
          </a:p>
        </p:txBody>
      </p:sp>
      <p:sp>
        <p:nvSpPr>
          <p:cNvPr id="716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eaLnBrk="1" hangingPunct="1"/>
            <a:fld id="{F76CD3F4-47E5-1248-810A-9C6C8623F939}" type="slidenum">
              <a:rPr lang="en-US" sz="1200"/>
              <a:pPr algn="r" eaLnBrk="1" hangingPunct="1"/>
              <a:t>81</a:t>
            </a:fld>
            <a:endParaRPr lang="en-US" sz="1200"/>
          </a:p>
        </p:txBody>
      </p:sp>
      <p:sp>
        <p:nvSpPr>
          <p:cNvPr id="71683"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684" name="Rectangle 3"/>
          <p:cNvSpPr>
            <a:spLocks noGrp="1" noChangeArrowheads="1"/>
          </p:cNvSpPr>
          <p:nvPr>
            <p:ph type="body" idx="1"/>
          </p:nvPr>
        </p:nvSpPr>
        <p:spPr/>
        <p:txBody>
          <a:bodyPr/>
          <a:lstStyle/>
          <a:p>
            <a:r>
              <a:rPr lang="en-US"/>
              <a:t>It</a:t>
            </a:r>
            <a:r>
              <a:rPr lang="ja-JP" altLang="en-US">
                <a:latin typeface="Arial"/>
              </a:rPr>
              <a:t>’</a:t>
            </a:r>
            <a:r>
              <a:rPr lang="en-US"/>
              <a:t>s hard to imagine functioning in today</a:t>
            </a:r>
            <a:r>
              <a:rPr lang="ja-JP" altLang="en-US">
                <a:latin typeface="Arial"/>
              </a:rPr>
              <a:t>’</a:t>
            </a:r>
            <a:r>
              <a:rPr lang="en-US"/>
              <a:t>s society without access to credit.  America</a:t>
            </a:r>
            <a:r>
              <a:rPr lang="ja-JP" altLang="en-US">
                <a:latin typeface="Arial"/>
              </a:rPr>
              <a:t>’</a:t>
            </a:r>
            <a:r>
              <a:rPr lang="en-US"/>
              <a:t>s average credit card debt is $9,000.  Many individuals fall victim to some of the pitfalls associated with credit cards. </a:t>
            </a:r>
          </a:p>
          <a:p>
            <a:pPr lvl="1">
              <a:buFontTx/>
              <a:buChar char="•"/>
            </a:pPr>
            <a:r>
              <a:rPr lang="en-US"/>
              <a:t>Teaser Rates -  credit card companies will typically offer low introductory interest rates to attract new customers, but these rates typically last for only a few months and then jump as high as 20%.</a:t>
            </a:r>
          </a:p>
          <a:p>
            <a:pPr lvl="1">
              <a:buFontTx/>
              <a:buChar char="•"/>
            </a:pPr>
            <a:r>
              <a:rPr lang="en-US"/>
              <a:t>Cash Rewards - Department stores always try and offer you their own credit cards. Some of these cards have deals like cash rewards after spending a certain amount or store discounts, but they typically have high interest rates, making the deals not worth it in the end.</a:t>
            </a:r>
          </a:p>
          <a:p>
            <a:endParaRPr lang="en-US"/>
          </a:p>
          <a:p>
            <a:r>
              <a:rPr lang="en-US"/>
              <a:t>So, how do you not fall victim to credit card pitfalls?  You are here tonight to obtain financial education, which gives you power to make wise decisions.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5597C8-166A-D64A-A79E-CD14D0E7572B}" type="slidenum">
              <a:rPr lang="en-US"/>
              <a:pPr/>
              <a:t>7</a:t>
            </a:fld>
            <a:endParaRPr lang="en-US"/>
          </a:p>
        </p:txBody>
      </p:sp>
      <p:sp>
        <p:nvSpPr>
          <p:cNvPr id="59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9395" name="Rectangle 3"/>
          <p:cNvSpPr>
            <a:spLocks noGrp="1" noChangeArrowheads="1"/>
          </p:cNvSpPr>
          <p:nvPr>
            <p:ph type="body" idx="1"/>
          </p:nvPr>
        </p:nvSpPr>
        <p:spPr/>
        <p:txBody>
          <a:bodyPr/>
          <a:lstStyle/>
          <a:p>
            <a:pPr algn="ctr">
              <a:spcBef>
                <a:spcPct val="50000"/>
              </a:spcBef>
            </a:pPr>
            <a:r>
              <a:rPr lang="en-US">
                <a:solidFill>
                  <a:schemeClr val="bg1"/>
                </a:solidFill>
              </a:rPr>
              <a:t>In this activity, students are able to list the pros and cons of a decision.  The instructor may want to show an example on the board as a class, such as the one on the following slide.</a:t>
            </a:r>
          </a:p>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B336E2D-DC2E-7446-9B2F-D47FB41E899A}" type="slidenum">
              <a:rPr lang="en-US"/>
              <a:pPr/>
              <a:t>82</a:t>
            </a:fld>
            <a:endParaRPr lang="en-US"/>
          </a:p>
        </p:txBody>
      </p:sp>
      <p:sp>
        <p:nvSpPr>
          <p:cNvPr id="819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eaLnBrk="1" hangingPunct="1"/>
            <a:fld id="{5EC08914-060E-AC4C-9B44-3ABA218A55C4}" type="slidenum">
              <a:rPr lang="en-US" sz="1200"/>
              <a:pPr algn="r" eaLnBrk="1" hangingPunct="1"/>
              <a:t>82</a:t>
            </a:fld>
            <a:endParaRPr lang="en-US" sz="1200"/>
          </a:p>
        </p:txBody>
      </p:sp>
      <p:sp>
        <p:nvSpPr>
          <p:cNvPr id="81923"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1924" name="Rectangle 3"/>
          <p:cNvSpPr>
            <a:spLocks noGrp="1" noChangeArrowheads="1"/>
          </p:cNvSpPr>
          <p:nvPr>
            <p:ph type="body" idx="1"/>
          </p:nvPr>
        </p:nvSpPr>
        <p:spPr/>
        <p:txBody>
          <a:bodyPr/>
          <a:lstStyle/>
          <a:p>
            <a:r>
              <a:rPr lang="en-US"/>
              <a:t>It</a:t>
            </a:r>
            <a:r>
              <a:rPr lang="ja-JP" altLang="en-US">
                <a:latin typeface="Arial"/>
              </a:rPr>
              <a:t>’</a:t>
            </a:r>
            <a:r>
              <a:rPr lang="en-US"/>
              <a:t>s hard to imagine functioning in today</a:t>
            </a:r>
            <a:r>
              <a:rPr lang="ja-JP" altLang="en-US">
                <a:latin typeface="Arial"/>
              </a:rPr>
              <a:t>’</a:t>
            </a:r>
            <a:r>
              <a:rPr lang="en-US"/>
              <a:t>s society without access to credit.  America</a:t>
            </a:r>
            <a:r>
              <a:rPr lang="ja-JP" altLang="en-US">
                <a:latin typeface="Arial"/>
              </a:rPr>
              <a:t>’</a:t>
            </a:r>
            <a:r>
              <a:rPr lang="en-US"/>
              <a:t>s average credit card debt is $9,000.  Many individuals fall victim to some of the pitfalls associated with credit cards. </a:t>
            </a:r>
          </a:p>
          <a:p>
            <a:pPr lvl="1">
              <a:buFontTx/>
              <a:buChar char="•"/>
            </a:pPr>
            <a:r>
              <a:rPr lang="en-US"/>
              <a:t>Teaser Rates -  credit card companies will typically offer low introductory interest rates to attract new customers, but these rates typically last for only a few months and then jump as high as 20%.</a:t>
            </a:r>
          </a:p>
          <a:p>
            <a:pPr lvl="1">
              <a:buFontTx/>
              <a:buChar char="•"/>
            </a:pPr>
            <a:r>
              <a:rPr lang="en-US"/>
              <a:t>Cash Rewards - Department stores always try and offer you their own credit cards. Some of these cards have deals like cash rewards after spending a certain amount or store discounts, but they typically have high interest rates, making the deals not worth it in the end.</a:t>
            </a:r>
          </a:p>
          <a:p>
            <a:endParaRPr lang="en-US"/>
          </a:p>
          <a:p>
            <a:r>
              <a:rPr lang="en-US"/>
              <a:t>So, how do you not fall victim to credit card pitfalls?  You are here tonight to obtain financial education, which gives you power to make wise decisions.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E4C7E58-E332-B34F-9E71-463864F16482}" type="slidenum">
              <a:rPr lang="en-US"/>
              <a:pPr/>
              <a:t>83</a:t>
            </a:fld>
            <a:endParaRPr lang="en-US"/>
          </a:p>
        </p:txBody>
      </p:sp>
      <p:sp>
        <p:nvSpPr>
          <p:cNvPr id="757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eaLnBrk="1" hangingPunct="1"/>
            <a:fld id="{E9FB3D04-9C90-D340-81D8-61455BFDA6B8}" type="slidenum">
              <a:rPr lang="en-US" sz="1200"/>
              <a:pPr algn="r" eaLnBrk="1" hangingPunct="1"/>
              <a:t>83</a:t>
            </a:fld>
            <a:endParaRPr lang="en-US" sz="1200"/>
          </a:p>
        </p:txBody>
      </p:sp>
      <p:sp>
        <p:nvSpPr>
          <p:cNvPr id="75779"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5780" name="Rectangle 3"/>
          <p:cNvSpPr>
            <a:spLocks noGrp="1" noChangeArrowheads="1"/>
          </p:cNvSpPr>
          <p:nvPr>
            <p:ph type="body" idx="1"/>
          </p:nvPr>
        </p:nvSpPr>
        <p:spPr/>
        <p:txBody>
          <a:bodyPr/>
          <a:lstStyle/>
          <a:p>
            <a:pPr lvl="1"/>
            <a:r>
              <a:rPr lang="en-US"/>
              <a:t>Image: http://www.myfico.com/HelpCenter/FICOScores/</a:t>
            </a:r>
          </a:p>
          <a:p>
            <a:pPr lvl="1"/>
            <a:endParaRPr lang="en-US"/>
          </a:p>
          <a:p>
            <a:pPr lvl="1">
              <a:buFontTx/>
              <a:buChar char="•"/>
            </a:pPr>
            <a:endParaRPr lang="en-US"/>
          </a:p>
          <a:p>
            <a:pPr>
              <a:buFontTx/>
              <a:buChar char="•"/>
            </a:pPr>
            <a:endParaRPr lang="en-US"/>
          </a:p>
          <a:p>
            <a:endParaRPr lang="en-US"/>
          </a:p>
          <a:p>
            <a:endParaRPr lang="en-US"/>
          </a:p>
          <a:p>
            <a:endParaRPr lang="en-US"/>
          </a:p>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77D1DF-E50A-464F-AF72-9D1DDBAB3CEB}" type="slidenum">
              <a:rPr lang="en-US"/>
              <a:pPr/>
              <a:t>95</a:t>
            </a:fld>
            <a:endParaRPr lang="en-US"/>
          </a:p>
        </p:txBody>
      </p:sp>
      <p:sp>
        <p:nvSpPr>
          <p:cNvPr id="3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p:txBody>
          <a:bodyPr/>
          <a:lstStyle/>
          <a:p>
            <a:r>
              <a:rPr lang="en-US"/>
              <a:t>All you would ever need on bankruptcy:  http://www.uscourts.gov/Viewer.aspx?doc=/uscourts/FederalCourts/BankruptcyResources/bankbasics.pdf</a:t>
            </a:r>
          </a:p>
          <a:p>
            <a:endParaRPr lang="en-US"/>
          </a:p>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D6C227-7004-DF44-B49C-7181D0F38331}" type="slidenum">
              <a:rPr lang="en-US"/>
              <a:pPr/>
              <a:t>101</a:t>
            </a:fld>
            <a:endParaRPr lang="en-US"/>
          </a:p>
        </p:txBody>
      </p:sp>
      <p:sp>
        <p:nvSpPr>
          <p:cNvPr id="31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p:txBody>
          <a:bodyPr/>
          <a:lstStyle/>
          <a:p>
            <a:r>
              <a:rPr lang="en-US"/>
              <a:t>All you would ever need on bankruptcy:  http://www.uscourts.gov/Viewer.aspx?doc=/uscourts/FederalCourts/BankruptcyResources/bankbasics.pdf</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4116F6-AB0B-F041-999C-1198625B8968}" type="slidenum">
              <a:rPr lang="en-US"/>
              <a:pPr/>
              <a:t>102</a:t>
            </a:fld>
            <a:endParaRPr lang="en-US"/>
          </a:p>
        </p:txBody>
      </p:sp>
      <p:sp>
        <p:nvSpPr>
          <p:cNvPr id="4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987" name="Rectangle 3"/>
          <p:cNvSpPr>
            <a:spLocks noGrp="1" noChangeArrowheads="1"/>
          </p:cNvSpPr>
          <p:nvPr>
            <p:ph type="body" idx="1"/>
          </p:nvPr>
        </p:nvSpPr>
        <p:spPr>
          <a:xfrm>
            <a:off x="914400" y="4343400"/>
            <a:ext cx="5029200" cy="4114800"/>
          </a:xfrm>
        </p:spPr>
        <p:txBody>
          <a:bodyPr/>
          <a:lstStyle/>
          <a:p>
            <a:pPr>
              <a:spcBef>
                <a:spcPct val="0"/>
              </a:spcBef>
            </a:pPr>
            <a:r>
              <a:rPr lang="en-US" sz="1000">
                <a:latin typeface="Verdana" charset="0"/>
              </a:rPr>
              <a:t>Stimulate group discussion by asking the following questions:</a:t>
            </a:r>
          </a:p>
          <a:p>
            <a:pPr>
              <a:spcBef>
                <a:spcPct val="0"/>
              </a:spcBef>
            </a:pPr>
            <a:r>
              <a:rPr lang="en-US" sz="1000">
                <a:latin typeface="Verdana" charset="0"/>
              </a:rPr>
              <a:t>• Why would someone declare bankruptcy?</a:t>
            </a:r>
          </a:p>
          <a:p>
            <a:pPr>
              <a:spcBef>
                <a:spcPct val="0"/>
              </a:spcBef>
            </a:pPr>
            <a:r>
              <a:rPr lang="en-US" sz="1000">
                <a:latin typeface="Verdana" charset="0"/>
              </a:rPr>
              <a:t>• Are there legitimate reasons to declare bankruptcy?</a:t>
            </a:r>
          </a:p>
          <a:p>
            <a:pPr>
              <a:spcBef>
                <a:spcPct val="0"/>
              </a:spcBef>
            </a:pPr>
            <a:endParaRPr lang="en-US" sz="1000">
              <a:latin typeface="Verdana" charset="0"/>
            </a:endParaRPr>
          </a:p>
          <a:p>
            <a:pPr>
              <a:spcBef>
                <a:spcPct val="0"/>
              </a:spcBef>
            </a:pPr>
            <a:r>
              <a:rPr lang="en-US" sz="1000">
                <a:latin typeface="Verdana" charset="0"/>
              </a:rPr>
              <a:t>Listen to the responses. Do not pass judgment on responses. This exercise</a:t>
            </a:r>
          </a:p>
          <a:p>
            <a:pPr>
              <a:spcBef>
                <a:spcPct val="0"/>
              </a:spcBef>
            </a:pPr>
            <a:r>
              <a:rPr lang="en-US" sz="1000">
                <a:latin typeface="Verdana" charset="0"/>
              </a:rPr>
              <a:t>is simply to get participants thinking about situations in which an individual</a:t>
            </a:r>
          </a:p>
          <a:p>
            <a:pPr>
              <a:spcBef>
                <a:spcPct val="0"/>
              </a:spcBef>
            </a:pPr>
            <a:r>
              <a:rPr lang="en-US" sz="1000">
                <a:latin typeface="Verdana" charset="0"/>
              </a:rPr>
              <a:t>might declare bankruptcy.</a:t>
            </a:r>
          </a:p>
          <a:p>
            <a:pPr>
              <a:spcBef>
                <a:spcPct val="0"/>
              </a:spcBef>
            </a:pPr>
            <a:endParaRPr lang="en-US" sz="1000">
              <a:latin typeface="Verdana" charset="0"/>
            </a:endParaRPr>
          </a:p>
          <a:p>
            <a:pPr>
              <a:spcBef>
                <a:spcPct val="0"/>
              </a:spcBef>
            </a:pPr>
            <a:r>
              <a:rPr lang="en-US" sz="1000">
                <a:latin typeface="Verdana" charset="0"/>
              </a:rPr>
              <a:t>Stress that while there are legitimate reasons to declare bankruptcy, it should always be a last resort.</a:t>
            </a:r>
          </a:p>
          <a:p>
            <a:pPr>
              <a:spcBef>
                <a:spcPct val="0"/>
              </a:spcBef>
            </a:pPr>
            <a:endParaRPr lang="en-US" sz="1000">
              <a:latin typeface="Verdana" charset="0"/>
            </a:endParaRPr>
          </a:p>
          <a:p>
            <a:pPr>
              <a:spcBef>
                <a:spcPct val="0"/>
              </a:spcBef>
            </a:pPr>
            <a:r>
              <a:rPr lang="en-US" sz="1000">
                <a:latin typeface="Verdana" charset="0"/>
              </a:rPr>
              <a:t>Debrief participants by showing </a:t>
            </a:r>
            <a:r>
              <a:rPr lang="ja-JP" altLang="en-US" sz="1000" b="1">
                <a:latin typeface="Arial"/>
              </a:rPr>
              <a:t>“</a:t>
            </a:r>
            <a:r>
              <a:rPr lang="en-US" sz="1000" b="1">
                <a:latin typeface="Verdana" charset="0"/>
              </a:rPr>
              <a:t>Slide 3: Things to Consider before</a:t>
            </a:r>
          </a:p>
          <a:p>
            <a:pPr>
              <a:spcBef>
                <a:spcPct val="0"/>
              </a:spcBef>
            </a:pPr>
            <a:r>
              <a:rPr lang="en-US" sz="1000" b="1">
                <a:latin typeface="Verdana" charset="0"/>
              </a:rPr>
              <a:t>Filing for Bankruptcy</a:t>
            </a:r>
            <a:r>
              <a:rPr lang="ja-JP" altLang="en-US" sz="1000" b="1">
                <a:latin typeface="Arial"/>
              </a:rPr>
              <a:t>”</a:t>
            </a:r>
            <a:r>
              <a:rPr lang="en-US" sz="1000" b="1">
                <a:latin typeface="Verdana" charset="0"/>
              </a:rPr>
              <a:t> </a:t>
            </a:r>
            <a:r>
              <a:rPr lang="en-US" sz="1000">
                <a:latin typeface="Verdana" charset="0"/>
              </a:rPr>
              <a:t>and reviewing each point on the slide.</a:t>
            </a:r>
          </a:p>
          <a:p>
            <a:pPr>
              <a:spcBef>
                <a:spcPct val="0"/>
              </a:spcBef>
            </a:pPr>
            <a:endParaRPr lang="en-US" sz="1000">
              <a:latin typeface="Verdana"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97ED66-67CA-0143-A3FA-FC53227715DC}" type="slidenum">
              <a:rPr lang="en-US"/>
              <a:pPr/>
              <a:t>104</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80B76F-76DA-FB4E-A7B8-8610AF651808}" type="slidenum">
              <a:rPr lang="en-US"/>
              <a:pPr/>
              <a:t>119</a:t>
            </a:fld>
            <a:endParaRPr lang="en-US"/>
          </a:p>
        </p:txBody>
      </p:sp>
      <p:sp>
        <p:nvSpPr>
          <p:cNvPr id="4403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44035" name="Rectangle 3"/>
          <p:cNvSpPr>
            <a:spLocks noGrp="1" noChangeArrowheads="1"/>
          </p:cNvSpPr>
          <p:nvPr>
            <p:ph type="body" idx="1"/>
          </p:nvPr>
        </p:nvSpPr>
        <p:spPr/>
        <p:txBody>
          <a:bodyPr/>
          <a:lstStyle/>
          <a:p>
            <a:pPr>
              <a:lnSpc>
                <a:spcPct val="80000"/>
              </a:lnSpc>
            </a:pPr>
            <a:r>
              <a:rPr lang="en-US" sz="800"/>
              <a:t>Bonds</a:t>
            </a:r>
          </a:p>
          <a:p>
            <a:pPr>
              <a:lnSpc>
                <a:spcPct val="80000"/>
              </a:lnSpc>
            </a:pPr>
            <a:r>
              <a:rPr lang="en-US" sz="800"/>
              <a:t>When you invest in a bond, you effectively lend your money to an organization.</a:t>
            </a:r>
          </a:p>
          <a:p>
            <a:pPr>
              <a:lnSpc>
                <a:spcPct val="80000"/>
              </a:lnSpc>
            </a:pPr>
            <a:r>
              <a:rPr lang="en-US" sz="800"/>
              <a:t>When a bond is issued, it includes a specified maturity date at which</a:t>
            </a:r>
          </a:p>
          <a:p>
            <a:pPr>
              <a:lnSpc>
                <a:spcPct val="80000"/>
              </a:lnSpc>
            </a:pPr>
            <a:r>
              <a:rPr lang="en-US" sz="800"/>
              <a:t>time the principal will be repaid. Bonds are also issued at a particular interest</a:t>
            </a:r>
          </a:p>
          <a:p>
            <a:pPr>
              <a:lnSpc>
                <a:spcPct val="80000"/>
              </a:lnSpc>
            </a:pPr>
            <a:r>
              <a:rPr lang="en-US" sz="800"/>
              <a:t>rate, or what</a:t>
            </a:r>
            <a:r>
              <a:rPr lang="ja-JP" altLang="en-US" sz="800">
                <a:latin typeface="Arial"/>
              </a:rPr>
              <a:t>’</a:t>
            </a:r>
            <a:r>
              <a:rPr lang="en-US" sz="800"/>
              <a:t>s known as a </a:t>
            </a:r>
            <a:r>
              <a:rPr lang="en-US" sz="800" i="1"/>
              <a:t>coupon. </a:t>
            </a:r>
            <a:r>
              <a:rPr lang="en-US" sz="800"/>
              <a:t>This rate is fixed on most bonds. So,</a:t>
            </a:r>
          </a:p>
          <a:p>
            <a:pPr>
              <a:lnSpc>
                <a:spcPct val="80000"/>
              </a:lnSpc>
            </a:pPr>
            <a:r>
              <a:rPr lang="en-US" sz="800"/>
              <a:t>for example, if you buy a five-year, 6-percent bond issued by Home Depot,</a:t>
            </a:r>
          </a:p>
          <a:p>
            <a:pPr>
              <a:lnSpc>
                <a:spcPct val="80000"/>
              </a:lnSpc>
            </a:pPr>
            <a:r>
              <a:rPr lang="en-US" sz="800"/>
              <a:t>you</a:t>
            </a:r>
            <a:r>
              <a:rPr lang="ja-JP" altLang="en-US" sz="800">
                <a:latin typeface="Arial"/>
              </a:rPr>
              <a:t>’</a:t>
            </a:r>
            <a:r>
              <a:rPr lang="en-US" sz="800"/>
              <a:t>re lending your money to Home Depot for five years at an interest rate of</a:t>
            </a:r>
          </a:p>
          <a:p>
            <a:pPr>
              <a:lnSpc>
                <a:spcPct val="80000"/>
              </a:lnSpc>
            </a:pPr>
            <a:r>
              <a:rPr lang="en-US" sz="800"/>
              <a:t>6 percent per year. (Bond interest is usually paid in two equal, semi-annual</a:t>
            </a:r>
          </a:p>
          <a:p>
            <a:pPr>
              <a:lnSpc>
                <a:spcPct val="80000"/>
              </a:lnSpc>
            </a:pPr>
            <a:r>
              <a:rPr lang="en-US" sz="800"/>
              <a:t>installments.)</a:t>
            </a:r>
          </a:p>
          <a:p>
            <a:pPr>
              <a:lnSpc>
                <a:spcPct val="80000"/>
              </a:lnSpc>
            </a:pPr>
            <a:r>
              <a:rPr lang="en-US" sz="800"/>
              <a:t>The value of a bond generally moves opposite of the directional change in</a:t>
            </a:r>
          </a:p>
          <a:p>
            <a:pPr>
              <a:lnSpc>
                <a:spcPct val="80000"/>
              </a:lnSpc>
            </a:pPr>
            <a:r>
              <a:rPr lang="en-US" sz="800"/>
              <a:t>interest rates. For example, if you</a:t>
            </a:r>
            <a:r>
              <a:rPr lang="ja-JP" altLang="en-US" sz="800">
                <a:latin typeface="Arial"/>
              </a:rPr>
              <a:t>’</a:t>
            </a:r>
            <a:r>
              <a:rPr lang="en-US" sz="800"/>
              <a:t>re holding a bond issued at 6 percent and</a:t>
            </a:r>
          </a:p>
          <a:p>
            <a:pPr>
              <a:lnSpc>
                <a:spcPct val="80000"/>
              </a:lnSpc>
            </a:pPr>
            <a:r>
              <a:rPr lang="en-US" sz="800"/>
              <a:t>rates increase to 8 percent on comparable, newly issued bonds, your bond</a:t>
            </a:r>
          </a:p>
          <a:p>
            <a:pPr>
              <a:lnSpc>
                <a:spcPct val="80000"/>
              </a:lnSpc>
            </a:pPr>
            <a:r>
              <a:rPr lang="en-US" sz="800"/>
              <a:t>decreases in value. (Why would anyone want to buy your bond at the price</a:t>
            </a:r>
          </a:p>
          <a:p>
            <a:pPr>
              <a:lnSpc>
                <a:spcPct val="80000"/>
              </a:lnSpc>
            </a:pPr>
            <a:r>
              <a:rPr lang="en-US" sz="800"/>
              <a:t>you paid if it yields just 6 percent and 8 percent can be obtained elsewhere?)</a:t>
            </a:r>
          </a:p>
          <a:p>
            <a:pPr>
              <a:lnSpc>
                <a:spcPct val="80000"/>
              </a:lnSpc>
            </a:pPr>
            <a:r>
              <a:rPr lang="en-US" sz="800"/>
              <a:t>Some bonds are tied to variable interest rates. For example, you can buy bonds</a:t>
            </a:r>
          </a:p>
          <a:p>
            <a:pPr>
              <a:lnSpc>
                <a:spcPct val="80000"/>
              </a:lnSpc>
            </a:pPr>
            <a:r>
              <a:rPr lang="en-US" sz="800"/>
              <a:t>that are adjustable-rate mortgages, on which the interest rate can fluctuate.</a:t>
            </a:r>
          </a:p>
          <a:p>
            <a:pPr>
              <a:lnSpc>
                <a:spcPct val="80000"/>
              </a:lnSpc>
            </a:pPr>
            <a:r>
              <a:rPr lang="en-US" sz="800"/>
              <a:t>As an investor, you</a:t>
            </a:r>
            <a:r>
              <a:rPr lang="ja-JP" altLang="en-US" sz="800">
                <a:latin typeface="Arial"/>
              </a:rPr>
              <a:t>’</a:t>
            </a:r>
            <a:r>
              <a:rPr lang="en-US" sz="800"/>
              <a:t>re actually lending your money to a mortgage borrower —</a:t>
            </a:r>
          </a:p>
          <a:p>
            <a:pPr>
              <a:lnSpc>
                <a:spcPct val="80000"/>
              </a:lnSpc>
            </a:pPr>
            <a:r>
              <a:rPr lang="en-US" sz="800"/>
              <a:t>indirectly, you</a:t>
            </a:r>
            <a:r>
              <a:rPr lang="ja-JP" altLang="en-US" sz="800">
                <a:latin typeface="Arial"/>
              </a:rPr>
              <a:t>’</a:t>
            </a:r>
            <a:r>
              <a:rPr lang="en-US" sz="800"/>
              <a:t>re the banker making a loan to someone buying a home.</a:t>
            </a:r>
          </a:p>
          <a:p>
            <a:pPr>
              <a:lnSpc>
                <a:spcPct val="80000"/>
              </a:lnSpc>
            </a:pPr>
            <a:r>
              <a:rPr lang="en-US" sz="800"/>
              <a:t>Bonds differ from one another in the following major ways:</a:t>
            </a:r>
          </a:p>
          <a:p>
            <a:pPr>
              <a:lnSpc>
                <a:spcPct val="80000"/>
              </a:lnSpc>
            </a:pPr>
            <a:r>
              <a:rPr lang="en-US" sz="800"/>
              <a:t>✓ </a:t>
            </a:r>
            <a:r>
              <a:rPr lang="en-US" sz="800" b="1"/>
              <a:t>The type of institution to which you</a:t>
            </a:r>
            <a:r>
              <a:rPr lang="ja-JP" altLang="en-US" sz="800" b="1">
                <a:latin typeface="Arial"/>
              </a:rPr>
              <a:t>’</a:t>
            </a:r>
            <a:r>
              <a:rPr lang="en-US" sz="800" b="1"/>
              <a:t>re lending your money: </a:t>
            </a:r>
            <a:r>
              <a:rPr lang="en-US" sz="800"/>
              <a:t>With</a:t>
            </a:r>
          </a:p>
          <a:p>
            <a:pPr>
              <a:lnSpc>
                <a:spcPct val="80000"/>
              </a:lnSpc>
            </a:pPr>
            <a:r>
              <a:rPr lang="en-US" sz="800"/>
              <a:t>municipal bonds, you lend your money to the state or local government</a:t>
            </a:r>
          </a:p>
          <a:p>
            <a:pPr>
              <a:lnSpc>
                <a:spcPct val="80000"/>
              </a:lnSpc>
            </a:pPr>
            <a:r>
              <a:rPr lang="en-US" sz="800"/>
              <a:t>or agency; with Treasuries, you lend your money to the federal government;</a:t>
            </a:r>
          </a:p>
          <a:p>
            <a:pPr>
              <a:lnSpc>
                <a:spcPct val="80000"/>
              </a:lnSpc>
            </a:pPr>
            <a:r>
              <a:rPr lang="en-US" sz="800"/>
              <a:t>with GNMAs (Ginnie Maes), you lend your money to a mortgage</a:t>
            </a:r>
          </a:p>
          <a:p>
            <a:pPr>
              <a:lnSpc>
                <a:spcPct val="80000"/>
              </a:lnSpc>
            </a:pPr>
            <a:r>
              <a:rPr lang="en-US" sz="800"/>
              <a:t>holder (and the federal government backs the bond); with corporate</a:t>
            </a:r>
          </a:p>
          <a:p>
            <a:pPr>
              <a:lnSpc>
                <a:spcPct val="80000"/>
              </a:lnSpc>
            </a:pPr>
            <a:r>
              <a:rPr lang="en-US" sz="800"/>
              <a:t>bonds, you lend your money to a corporation.</a:t>
            </a:r>
          </a:p>
          <a:p>
            <a:pPr>
              <a:lnSpc>
                <a:spcPct val="80000"/>
              </a:lnSpc>
            </a:pPr>
            <a:r>
              <a:rPr lang="en-US" sz="800"/>
              <a:t>✓ </a:t>
            </a:r>
            <a:r>
              <a:rPr lang="en-US" sz="800" b="1"/>
              <a:t>The credit quality of the borrower to whom you lend your money:</a:t>
            </a:r>
          </a:p>
          <a:p>
            <a:pPr>
              <a:lnSpc>
                <a:spcPct val="80000"/>
              </a:lnSpc>
            </a:pPr>
            <a:r>
              <a:rPr lang="en-US" sz="800"/>
              <a:t>This refers to the probability that the borrower will pay you the interest</a:t>
            </a:r>
          </a:p>
          <a:p>
            <a:pPr>
              <a:lnSpc>
                <a:spcPct val="80000"/>
              </a:lnSpc>
            </a:pPr>
            <a:r>
              <a:rPr lang="en-US" sz="800"/>
              <a:t>and return your principal as agreed.</a:t>
            </a:r>
          </a:p>
          <a:p>
            <a:pPr>
              <a:lnSpc>
                <a:spcPct val="80000"/>
              </a:lnSpc>
            </a:pPr>
            <a:r>
              <a:rPr lang="en-US" sz="800"/>
              <a:t>✓ </a:t>
            </a:r>
            <a:r>
              <a:rPr lang="en-US" sz="800" b="1"/>
              <a:t>The length of maturity of the bond: </a:t>
            </a:r>
            <a:r>
              <a:rPr lang="en-US" sz="800"/>
              <a:t>Short-term bonds mature within a</a:t>
            </a:r>
          </a:p>
          <a:p>
            <a:pPr>
              <a:lnSpc>
                <a:spcPct val="80000"/>
              </a:lnSpc>
            </a:pPr>
            <a:r>
              <a:rPr lang="en-US" sz="800"/>
              <a:t>few years, intermediate bonds within 3 to 10 years, and long-term bonds</a:t>
            </a:r>
          </a:p>
          <a:p>
            <a:pPr>
              <a:lnSpc>
                <a:spcPct val="80000"/>
              </a:lnSpc>
            </a:pPr>
            <a:r>
              <a:rPr lang="en-US" sz="800"/>
              <a:t>within 30 years. Longer-term bonds generally pay higher yields but</a:t>
            </a:r>
          </a:p>
          <a:p>
            <a:pPr>
              <a:lnSpc>
                <a:spcPct val="80000"/>
              </a:lnSpc>
            </a:pPr>
            <a:r>
              <a:rPr lang="en-US" sz="800"/>
              <a:t>fluctuate more with changes in interest rates.</a:t>
            </a:r>
          </a:p>
          <a:p>
            <a:pPr>
              <a:lnSpc>
                <a:spcPct val="80000"/>
              </a:lnSpc>
            </a:pPr>
            <a:r>
              <a:rPr lang="en-US" sz="800"/>
              <a:t>Bonds are rated by major credit-rating agencies for their safety, usually on a</a:t>
            </a:r>
          </a:p>
          <a:p>
            <a:pPr>
              <a:lnSpc>
                <a:spcPct val="80000"/>
              </a:lnSpc>
            </a:pPr>
            <a:r>
              <a:rPr lang="en-US" sz="800"/>
              <a:t>scale where AAA is the highest possible rating. For example, high-grade corporate</a:t>
            </a:r>
          </a:p>
          <a:p>
            <a:pPr>
              <a:lnSpc>
                <a:spcPct val="80000"/>
              </a:lnSpc>
            </a:pPr>
            <a:r>
              <a:rPr lang="en-US" sz="800"/>
              <a:t>bonds (AAA or AA) are considered the safest (that is, most likely to pay</a:t>
            </a:r>
          </a:p>
          <a:p>
            <a:pPr>
              <a:lnSpc>
                <a:spcPct val="80000"/>
              </a:lnSpc>
            </a:pPr>
            <a:r>
              <a:rPr lang="en-US" sz="800"/>
              <a:t>you back). Next in safety are general bonds (A or BBB), which are still safe but</a:t>
            </a:r>
          </a:p>
          <a:p>
            <a:pPr>
              <a:lnSpc>
                <a:spcPct val="80000"/>
              </a:lnSpc>
            </a:pPr>
            <a:r>
              <a:rPr lang="en-US" sz="800"/>
              <a:t>just a little less so. Junk bonds (rated BB or lower), are actually not all that</a:t>
            </a:r>
          </a:p>
          <a:p>
            <a:pPr>
              <a:lnSpc>
                <a:spcPct val="80000"/>
              </a:lnSpc>
            </a:pPr>
            <a:r>
              <a:rPr lang="en-US" sz="800"/>
              <a:t>junky; they</a:t>
            </a:r>
            <a:r>
              <a:rPr lang="ja-JP" altLang="en-US" sz="800">
                <a:latin typeface="Arial"/>
              </a:rPr>
              <a:t>’</a:t>
            </a:r>
            <a:r>
              <a:rPr lang="en-US" sz="800"/>
              <a:t>re just lower in quality and have a slight (1 or 2 percent) probability</a:t>
            </a:r>
          </a:p>
          <a:p>
            <a:pPr>
              <a:lnSpc>
                <a:spcPct val="80000"/>
              </a:lnSpc>
            </a:pPr>
            <a:r>
              <a:rPr lang="en-US" sz="800"/>
              <a:t>of default over long periods of time.</a:t>
            </a:r>
          </a:p>
          <a:p>
            <a:pPr>
              <a:lnSpc>
                <a:spcPct val="80000"/>
              </a:lnSpc>
            </a:pPr>
            <a:r>
              <a:rPr lang="en-US" sz="800"/>
              <a:t>Some bonds are </a:t>
            </a:r>
            <a:r>
              <a:rPr lang="en-US" sz="800" i="1"/>
              <a:t>callable, </a:t>
            </a:r>
            <a:r>
              <a:rPr lang="en-US" sz="800"/>
              <a:t>which means that the bond</a:t>
            </a:r>
            <a:r>
              <a:rPr lang="ja-JP" altLang="en-US" sz="800">
                <a:latin typeface="Arial"/>
              </a:rPr>
              <a:t>’</a:t>
            </a:r>
            <a:r>
              <a:rPr lang="en-US" sz="800"/>
              <a:t>s issuer can decide to pay</a:t>
            </a:r>
          </a:p>
          <a:p>
            <a:pPr>
              <a:lnSpc>
                <a:spcPct val="80000"/>
              </a:lnSpc>
            </a:pPr>
            <a:r>
              <a:rPr lang="en-US" sz="800"/>
              <a:t>you back earlier than the previously agreed-upon date. This event usually occurs</a:t>
            </a:r>
          </a:p>
          <a:p>
            <a:pPr>
              <a:lnSpc>
                <a:spcPct val="80000"/>
              </a:lnSpc>
            </a:pPr>
            <a:r>
              <a:rPr lang="en-US" sz="800"/>
              <a:t>when interest rates fall and the lender wants to issue new, lower-interest-rate</a:t>
            </a:r>
          </a:p>
          <a:p>
            <a:pPr>
              <a:lnSpc>
                <a:spcPct val="80000"/>
              </a:lnSpc>
            </a:pPr>
            <a:r>
              <a:rPr lang="en-US" sz="800"/>
              <a:t>bonds to replace the higher-rate bonds outstanding. To compensate you for</a:t>
            </a:r>
          </a:p>
          <a:p>
            <a:pPr>
              <a:lnSpc>
                <a:spcPct val="80000"/>
              </a:lnSpc>
            </a:pPr>
            <a:r>
              <a:rPr lang="en-US" sz="800"/>
              <a:t>early repayment, the lender typically gives you a small premium over what</a:t>
            </a:r>
          </a:p>
          <a:p>
            <a:pPr>
              <a:lnSpc>
                <a:spcPct val="80000"/>
              </a:lnSpc>
            </a:pPr>
            <a:r>
              <a:rPr lang="en-US" sz="800"/>
              <a:t>the bond is currently valued at.</a:t>
            </a:r>
          </a:p>
          <a:p>
            <a:pPr>
              <a:lnSpc>
                <a:spcPct val="80000"/>
              </a:lnSpc>
            </a:pPr>
            <a:r>
              <a:rPr lang="en-US" sz="800"/>
              <a:t>Personal Finance for Dummies</a:t>
            </a:r>
          </a:p>
          <a:p>
            <a:pPr>
              <a:lnSpc>
                <a:spcPct val="80000"/>
              </a:lnSpc>
            </a:pPr>
            <a:endParaRPr lang="en-US" sz="8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5F6B82-B2FD-0649-8796-373831B6A0FB}" type="slidenum">
              <a:rPr lang="en-US"/>
              <a:pPr/>
              <a:t>120</a:t>
            </a:fld>
            <a:endParaRPr lang="en-US"/>
          </a:p>
        </p:txBody>
      </p:sp>
      <p:sp>
        <p:nvSpPr>
          <p:cNvPr id="4710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47107" name="Rectangle 3"/>
          <p:cNvSpPr>
            <a:spLocks noGrp="1" noChangeArrowheads="1"/>
          </p:cNvSpPr>
          <p:nvPr>
            <p:ph type="body" idx="1"/>
          </p:nvPr>
        </p:nvSpPr>
        <p:spPr/>
        <p:txBody>
          <a:bodyPr/>
          <a:lstStyle/>
          <a:p>
            <a:r>
              <a:rPr lang="en-US"/>
              <a:t>Mutual Funds A fund managed by a company that includes a portfolio of stocks or bonds </a:t>
            </a:r>
          </a:p>
          <a:p>
            <a:r>
              <a:rPr lang="en-US"/>
              <a:t>Risk varies depending on type of mutual fund </a:t>
            </a:r>
          </a:p>
          <a:p>
            <a:r>
              <a:rPr lang="en-US"/>
              <a:t>PROS</a:t>
            </a:r>
          </a:p>
          <a:p>
            <a:r>
              <a:rPr lang="en-US"/>
              <a:t>- Diversified</a:t>
            </a:r>
          </a:p>
          <a:p>
            <a:pPr>
              <a:buFontTx/>
              <a:buChar char="-"/>
            </a:pPr>
            <a:r>
              <a:rPr lang="en-US"/>
              <a:t>You can select different risk levels</a:t>
            </a:r>
          </a:p>
          <a:p>
            <a:r>
              <a:rPr lang="en-US"/>
              <a:t>CONS</a:t>
            </a:r>
          </a:p>
          <a:p>
            <a:r>
              <a:rPr lang="en-US"/>
              <a:t>- Return isn</a:t>
            </a:r>
            <a:r>
              <a:rPr lang="ja-JP" altLang="en-US">
                <a:latin typeface="Arial"/>
              </a:rPr>
              <a:t>’</a:t>
            </a:r>
            <a:r>
              <a:rPr lang="en-US"/>
              <a:t>t guaranteed</a:t>
            </a:r>
          </a:p>
          <a:p>
            <a:r>
              <a:rPr lang="en-US"/>
              <a:t>- Can be subject to expensive management fees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A54F36-C351-A747-BCC7-5EE21391CE0F}" type="slidenum">
              <a:rPr lang="en-US"/>
              <a:pPr/>
              <a:t>121</a:t>
            </a:fld>
            <a:endParaRPr lang="en-US"/>
          </a:p>
        </p:txBody>
      </p:sp>
      <p:sp>
        <p:nvSpPr>
          <p:cNvPr id="4608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46083" name="Rectangle 3"/>
          <p:cNvSpPr>
            <a:spLocks noGrp="1" noChangeArrowheads="1"/>
          </p:cNvSpPr>
          <p:nvPr>
            <p:ph type="body" idx="1"/>
          </p:nvPr>
        </p:nvSpPr>
        <p:spPr/>
        <p:txBody>
          <a:bodyPr/>
          <a:lstStyle/>
          <a:p>
            <a:pPr>
              <a:lnSpc>
                <a:spcPct val="90000"/>
              </a:lnSpc>
            </a:pPr>
            <a:r>
              <a:rPr lang="en-US" sz="1000"/>
              <a:t>Real Estate</a:t>
            </a:r>
          </a:p>
          <a:p>
            <a:pPr>
              <a:lnSpc>
                <a:spcPct val="90000"/>
              </a:lnSpc>
            </a:pPr>
            <a:r>
              <a:rPr lang="en-US" sz="1000"/>
              <a:t>Over the generations, real estate owners and investors have enjoyed rates of return comparable to those produced by the stock market, thus making real estate another time-tested method for building wealth. However, like stocks, real estate goes through good and bad performance periods. Most people who make money investing in real estate do so because they invest over many years and do their homework when they buy to ensure that they purchase good property at an attractive price.</a:t>
            </a:r>
          </a:p>
          <a:p>
            <a:pPr>
              <a:lnSpc>
                <a:spcPct val="90000"/>
              </a:lnSpc>
            </a:pPr>
            <a:r>
              <a:rPr lang="en-US" sz="1000"/>
              <a:t>Buying your own home is the best place to start investing in real estate. The </a:t>
            </a:r>
            <a:r>
              <a:rPr lang="en-US" sz="1000" i="1"/>
              <a:t>equity </a:t>
            </a:r>
            <a:r>
              <a:rPr lang="en-US" sz="1000"/>
              <a:t>(the difference between the market value of the home and the loan owed on it) in your home that builds over the years can become a significant part of your net worth. Among other things, this equity can be tapped to help finance other important money and personal goals, such as retirement, college, and starting or buying a business. Moreover, throughout your adult life, owning a home should be less expensive than renting a comparable home. </a:t>
            </a:r>
          </a:p>
          <a:p>
            <a:pPr>
              <a:lnSpc>
                <a:spcPct val="90000"/>
              </a:lnSpc>
            </a:pPr>
            <a:r>
              <a:rPr lang="en-US" sz="1000"/>
              <a:t>When you want to invest directly in real estate, residential housing — such as single-family homes or small multi-unit buildings — may be an attractive investment. Buying properties close to home offers the advantage of allowing you to more easily monitor and manage what</a:t>
            </a:r>
            <a:r>
              <a:rPr lang="ja-JP" altLang="en-US" sz="1000">
                <a:latin typeface="Arial"/>
              </a:rPr>
              <a:t>’</a:t>
            </a:r>
            <a:r>
              <a:rPr lang="en-US" sz="1000"/>
              <a:t>s going on. The downside is that you</a:t>
            </a:r>
            <a:r>
              <a:rPr lang="ja-JP" altLang="en-US" sz="1000">
                <a:latin typeface="Arial"/>
              </a:rPr>
              <a:t>’</a:t>
            </a:r>
            <a:r>
              <a:rPr lang="en-US" sz="1000"/>
              <a:t>ll be less diversified — more of your investments will be dependent on the local economy.</a:t>
            </a:r>
          </a:p>
          <a:p>
            <a:pPr>
              <a:lnSpc>
                <a:spcPct val="90000"/>
              </a:lnSpc>
            </a:pPr>
            <a:r>
              <a:rPr lang="en-US" sz="1000"/>
              <a:t>If you don</a:t>
            </a:r>
            <a:r>
              <a:rPr lang="ja-JP" altLang="en-US" sz="1000">
                <a:latin typeface="Arial"/>
              </a:rPr>
              <a:t>’</a:t>
            </a:r>
            <a:r>
              <a:rPr lang="en-US" sz="1000"/>
              <a:t>t want to be a landlord — one of the biggest drawbacks of investment real estate — consider investing in real estate through real estate investment trusts (REITs). </a:t>
            </a:r>
            <a:r>
              <a:rPr lang="en-US" sz="1000" i="1"/>
              <a:t>REITs </a:t>
            </a:r>
            <a:r>
              <a:rPr lang="en-US" sz="1000"/>
              <a:t>are diversified real estate investment companies that purchase and manage rental real estate for investors. A typical REIT invests in different types of property, such as shopping centers, apartments, and other rental buildings. You can invest in REITs either by purchasing them directly on the major stock exchanges or by investing in a real estate mutual fund that invests in numerous REITs.  </a:t>
            </a:r>
          </a:p>
          <a:p>
            <a:pPr>
              <a:lnSpc>
                <a:spcPct val="90000"/>
              </a:lnSpc>
            </a:pPr>
            <a:r>
              <a:rPr lang="en-US" sz="1000" i="1"/>
              <a:t>Personal Finance for Dummies</a:t>
            </a:r>
          </a:p>
          <a:p>
            <a:pPr>
              <a:lnSpc>
                <a:spcPct val="90000"/>
              </a:lnSpc>
            </a:pPr>
            <a:endParaRPr lang="en-US" sz="10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CB5BFE-7613-B948-9EC2-75196F0AE344}" type="slidenum">
              <a:rPr lang="en-US"/>
              <a:pPr/>
              <a:t>122</a:t>
            </a:fld>
            <a:endParaRPr lang="en-US"/>
          </a:p>
        </p:txBody>
      </p:sp>
      <p:sp>
        <p:nvSpPr>
          <p:cNvPr id="4915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49155" name="Rectangle 3"/>
          <p:cNvSpPr>
            <a:spLocks noGrp="1" noChangeArrowheads="1"/>
          </p:cNvSpPr>
          <p:nvPr>
            <p:ph type="body" idx="1"/>
          </p:nvPr>
        </p:nvSpPr>
        <p:spPr/>
        <p:txBody>
          <a:bodyPr/>
          <a:lstStyle/>
          <a:p>
            <a:pPr>
              <a:lnSpc>
                <a:spcPct val="90000"/>
              </a:lnSpc>
            </a:pPr>
            <a:r>
              <a:rPr lang="en-US"/>
              <a:t>A bank is one of the safest places to stash your cash. In the wake of the financial crisis of 2008, the federal government increased the level of insurance on bank accounts -- it's now $250,000 per depositor. </a:t>
            </a:r>
          </a:p>
          <a:p>
            <a:pPr>
              <a:lnSpc>
                <a:spcPct val="90000"/>
              </a:lnSpc>
            </a:pPr>
            <a:endParaRPr lang="en-US"/>
          </a:p>
          <a:p>
            <a:pPr>
              <a:lnSpc>
                <a:spcPct val="90000"/>
              </a:lnSpc>
            </a:pPr>
            <a:r>
              <a:rPr lang="en-US"/>
              <a:t>Banks pay lower rates on interest-bearing accounts than brokerages and mutual fund companies that offer check-writing privileges. What's more, bank fees can be high -- account costs can easily add up to $200 a year or more unless you keep a minimum required balance on deposit.</a:t>
            </a:r>
          </a:p>
          <a:p>
            <a:pPr>
              <a:lnSpc>
                <a:spcPct val="90000"/>
              </a:lnSpc>
            </a:pPr>
            <a:endParaRPr lang="en-US"/>
          </a:p>
          <a:p>
            <a:pPr>
              <a:lnSpc>
                <a:spcPct val="90000"/>
              </a:lnSpc>
            </a:pPr>
            <a:r>
              <a:rPr lang="en-US"/>
              <a:t>Even at a low rate of inflation, the annual creep in the cost of goods and services usually outpaces what banks pay in interest-bearing accounts.</a:t>
            </a:r>
          </a:p>
          <a:p>
            <a:pPr>
              <a:lnSpc>
                <a:spcPct val="90000"/>
              </a:lnSpc>
            </a:pPr>
            <a:endParaRPr lang="en-US"/>
          </a:p>
          <a:p>
            <a:pPr>
              <a:lnSpc>
                <a:spcPct val="90000"/>
              </a:lnSpc>
            </a:pPr>
            <a:r>
              <a:rPr lang="en-US"/>
              <a:t>Certificates of deposit (CDs) offer some of the best guaranteed rates on your money and are insured up to $250,000 each. </a:t>
            </a:r>
          </a:p>
          <a:p>
            <a:pPr>
              <a:lnSpc>
                <a:spcPct val="90000"/>
              </a:lnSpc>
            </a:pPr>
            <a:r>
              <a:rPr lang="en-US"/>
              <a:t>The catch: you have to lock up your money for three months to five years or more. If interest rates fall before the CD expires, the bank is out of luck and must give you the rate it quoted. If rates climb, you're stuck with the lower rate. </a:t>
            </a:r>
          </a:p>
          <a:p>
            <a:pPr>
              <a:lnSpc>
                <a:spcPct val="90000"/>
              </a:lnSpc>
            </a:pPr>
            <a:r>
              <a:rPr lang="en-US"/>
              <a:t>Also with rising interest rates, money market accounts can become an attractive option, too. They pay more than banking accounts and you don't have to lock up your money for a specific amount of time.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8DC6DC-9C5A-6443-A9F6-A0FC4CA2E88E}" type="slidenum">
              <a:rPr lang="en-US"/>
              <a:pPr/>
              <a:t>8</a:t>
            </a:fld>
            <a:endParaRPr lang="en-US"/>
          </a:p>
        </p:txBody>
      </p:sp>
      <p:sp>
        <p:nvSpPr>
          <p:cNvPr id="62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p:txBody>
          <a:bodyPr/>
          <a:lstStyle/>
          <a:p>
            <a:r>
              <a:rPr lang="en-US"/>
              <a:t>Sample T-Chart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80F261-4503-0345-AC6E-63F1D7C48EF0}" type="slidenum">
              <a:rPr lang="en-US"/>
              <a:pPr/>
              <a:t>123</a:t>
            </a:fld>
            <a:endParaRPr lang="en-US"/>
          </a:p>
        </p:txBody>
      </p:sp>
      <p:sp>
        <p:nvSpPr>
          <p:cNvPr id="4505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45059" name="Rectangle 3"/>
          <p:cNvSpPr>
            <a:spLocks noGrp="1" noChangeArrowheads="1"/>
          </p:cNvSpPr>
          <p:nvPr>
            <p:ph type="body" idx="1"/>
          </p:nvPr>
        </p:nvSpPr>
        <p:spPr/>
        <p:txBody>
          <a:bodyPr/>
          <a:lstStyle/>
          <a:p>
            <a:r>
              <a:rPr lang="en-US"/>
              <a:t>Collectibles</a:t>
            </a:r>
          </a:p>
          <a:p>
            <a:r>
              <a:rPr lang="en-US"/>
              <a:t>The collectibles category is a catchall for antiques, art, autographs, baseball cards, clocks, coins, comic books, diamonds, dolls, gems, photographs, rare books, rugs, stamps, vintage wine, and writing utensils — in other words, any material object that, through some kind of human manipulation, has become more valuable to certain humans.</a:t>
            </a:r>
          </a:p>
          <a:p>
            <a:r>
              <a:rPr lang="en-US"/>
              <a:t>Notwithstanding the few people who discover on the </a:t>
            </a:r>
            <a:r>
              <a:rPr lang="en-US" i="1"/>
              <a:t>Antiques Roadshow </a:t>
            </a:r>
            <a:r>
              <a:rPr lang="en-US"/>
              <a:t>that they own an antique of significant value, collectibles are generally lousy investment vehicles. Dealer markups are enormous, maintenance and protection costs are draining, research is time-consuming, and people</a:t>
            </a:r>
            <a:r>
              <a:rPr lang="ja-JP" altLang="en-US">
                <a:latin typeface="Arial"/>
              </a:rPr>
              <a:t>’</a:t>
            </a:r>
            <a:r>
              <a:rPr lang="en-US"/>
              <a:t>s tastes are quite fickle. All this for returns that, after you factor in the huge markups, rarely keep up with inflation. Furthermore, investment gains you do earn on collectibles are taxed at a higher federal tax rate (28 percent) than capital gains on stocks, real estate, and small business (15 percent).</a:t>
            </a:r>
          </a:p>
          <a:p>
            <a:r>
              <a:rPr lang="en-US"/>
              <a:t>Buy collectibles for your love of the object, not for financial gain. Treat collecting as a hobby, not as an investment. When buying a collectible, try to avoid the big markups by cutting out the middlemen. Buy directly from the artist or producer if you can.</a:t>
            </a:r>
          </a:p>
          <a:p>
            <a:r>
              <a:rPr lang="en-US" i="1"/>
              <a:t>Personal Finance for Dummies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277C07-96A7-834C-90D7-EABDED104A00}" type="slidenum">
              <a:rPr lang="en-US"/>
              <a:pPr/>
              <a:t>127</a:t>
            </a:fld>
            <a:endParaRPr lang="en-US"/>
          </a:p>
        </p:txBody>
      </p:sp>
      <p:sp>
        <p:nvSpPr>
          <p:cNvPr id="55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5299" name="Rectangle 3"/>
          <p:cNvSpPr>
            <a:spLocks noGrp="1" noChangeArrowheads="1"/>
          </p:cNvSpPr>
          <p:nvPr>
            <p:ph type="body" idx="1"/>
          </p:nvPr>
        </p:nvSpPr>
        <p:spPr/>
        <p:txBody>
          <a:bodyPr/>
          <a:lstStyle/>
          <a:p>
            <a:r>
              <a:rPr lang="en-US" b="1"/>
              <a:t>FDIC- Federal Depository Insurance Corporation</a:t>
            </a:r>
          </a:p>
          <a:p>
            <a:r>
              <a:rPr lang="en-US"/>
              <a:t>-Insures funds in a federally chartered bank up to $250,000 per account.</a:t>
            </a:r>
          </a:p>
          <a:p>
            <a:r>
              <a:rPr lang="en-US"/>
              <a:t>-Created in 1933 to maintain public confidence and stability</a:t>
            </a:r>
          </a:p>
          <a:p>
            <a:endParaRPr lang="en-US"/>
          </a:p>
          <a:p>
            <a:r>
              <a:rPr lang="en-US" b="1"/>
              <a:t>NCUA- National Credit Union Association</a:t>
            </a:r>
          </a:p>
          <a:p>
            <a:r>
              <a:rPr lang="en-US"/>
              <a:t>-Insures funds in a credit union up to $250,000 per account.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A23FE297-ADBB-0E42-8FC0-B63776FA159B}" type="slidenum">
              <a:rPr lang="en-US"/>
              <a:pPr/>
              <a:t>131</a:t>
            </a:fld>
            <a:endParaRPr lang="en-US"/>
          </a:p>
        </p:txBody>
      </p:sp>
      <p:sp>
        <p:nvSpPr>
          <p:cNvPr id="49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9155" name="Rectangle 3"/>
          <p:cNvSpPr>
            <a:spLocks noGrp="1" noChangeArrowheads="1"/>
          </p:cNvSpPr>
          <p:nvPr>
            <p:ph type="body" idx="1"/>
          </p:nvPr>
        </p:nvSpPr>
        <p:spPr/>
        <p:txBody>
          <a:bodyPr/>
          <a:lstStyle/>
          <a:p>
            <a:r>
              <a:rPr lang="en-US"/>
              <a:t>100 40</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2D7DD177-42EC-FC45-B6C6-B0BA10278DDA}" type="slidenum">
              <a:rPr lang="en-US"/>
              <a:pPr/>
              <a:t>141</a:t>
            </a:fld>
            <a:endParaRPr lang="en-US"/>
          </a:p>
        </p:txBody>
      </p:sp>
      <p:sp>
        <p:nvSpPr>
          <p:cNvPr id="55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5299" name="Rectangle 3"/>
          <p:cNvSpPr>
            <a:spLocks noGrp="1" noChangeArrowheads="1"/>
          </p:cNvSpPr>
          <p:nvPr>
            <p:ph type="body" idx="1"/>
          </p:nvPr>
        </p:nvSpPr>
        <p:spPr/>
        <p:txBody>
          <a:bodyPr/>
          <a:lstStyle/>
          <a:p>
            <a:pPr>
              <a:lnSpc>
                <a:spcPct val="90000"/>
              </a:lnSpc>
            </a:pPr>
            <a:r>
              <a:rPr lang="en-US" sz="1000" b="1"/>
              <a:t>Similarities in Rental and Homeowner Insurance</a:t>
            </a:r>
            <a:r>
              <a:rPr lang="en-US" sz="1000"/>
              <a:t/>
            </a:r>
            <a:br>
              <a:rPr lang="en-US" sz="1000"/>
            </a:br>
            <a:r>
              <a:rPr lang="en-US" sz="1000"/>
              <a:t/>
            </a:r>
            <a:br>
              <a:rPr lang="en-US" sz="1000"/>
            </a:br>
            <a:r>
              <a:rPr lang="en-US" sz="1000"/>
              <a:t>Both rental and homeowner insurance provide protection for you and your property. Both insurances are designed to help you replace lost personal property as a result of fire or water damage and vandalism and theft. In addition, both rental and homeowner insurance can provide you with liability protection in case someone is injured while at your home. However, if someone is injured while at your rental property, the landlord may be liable regardless of the cause of the injury.</a:t>
            </a:r>
            <a:br>
              <a:rPr lang="en-US" sz="1000"/>
            </a:br>
            <a:r>
              <a:rPr lang="en-US" sz="1000"/>
              <a:t/>
            </a:r>
            <a:br>
              <a:rPr lang="en-US" sz="1000"/>
            </a:br>
            <a:r>
              <a:rPr lang="en-US" sz="1000" b="1"/>
              <a:t>Differences in Rental and Homeowner Coverage</a:t>
            </a:r>
            <a:r>
              <a:rPr lang="en-US" sz="1000"/>
              <a:t/>
            </a:r>
            <a:br>
              <a:rPr lang="en-US" sz="1000"/>
            </a:br>
            <a:r>
              <a:rPr lang="en-US" sz="1000"/>
              <a:t/>
            </a:r>
            <a:br>
              <a:rPr lang="en-US" sz="1000"/>
            </a:br>
            <a:r>
              <a:rPr lang="en-US" sz="1000"/>
              <a:t>The biggest difference between rental and homeowner insurance is the dwelling coverage. When you own the home, you need insurance to cover the cost of replacing your home if it is lost in a fire, repairing the home if it is damaged by vandalism, fire, or water, and protecting you from other structural concerns (like a tree falling on the roof and caving it in).</a:t>
            </a:r>
            <a:br>
              <a:rPr lang="en-US" sz="1000"/>
            </a:br>
            <a:r>
              <a:rPr lang="en-US" sz="1000"/>
              <a:t/>
            </a:r>
            <a:br>
              <a:rPr lang="en-US" sz="1000"/>
            </a:br>
            <a:r>
              <a:rPr lang="en-US" sz="1000"/>
              <a:t>When you are a renter, you need to insure yourself against damage you might cause to the structure. For example, if you have a waterbed and it breaks and damages the flooring, your insurance could cover that if it is included in your policy. However, if there was massive rain that caused flooding, your landlord's insurance policy would cover the damage. It would not be your responsibility.</a:t>
            </a:r>
            <a:br>
              <a:rPr lang="en-US" sz="1000"/>
            </a:br>
            <a:r>
              <a:rPr lang="en-US" sz="1000"/>
              <a:t/>
            </a:r>
            <a:br>
              <a:rPr lang="en-US" sz="1000"/>
            </a:br>
            <a:r>
              <a:rPr lang="en-US" sz="1000"/>
              <a:t>Your renter's policy should focus more on replacing your personal property that might be stolen, damaged, or lost in a fire or flood. Your landlord's policy is responsible for injuries that happen on the premises and damage to the property itself.</a:t>
            </a:r>
            <a:br>
              <a:rPr lang="en-US" sz="1000"/>
            </a:br>
            <a:r>
              <a:rPr lang="en-US" sz="1000"/>
              <a:t>  http://www.finweb.com/insurance/rental-vs-homeowners-insurance.html </a:t>
            </a:r>
            <a:br>
              <a:rPr lang="en-US" sz="1000"/>
            </a:br>
            <a:endParaRPr lang="en-US" sz="10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D253908E-D8EF-F547-8208-CD5FE5EE86E4}" type="slidenum">
              <a:rPr lang="en-US"/>
              <a:pPr/>
              <a:t>142</a:t>
            </a:fld>
            <a:endParaRPr lang="en-US"/>
          </a:p>
        </p:txBody>
      </p:sp>
      <p:sp>
        <p:nvSpPr>
          <p:cNvPr id="54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4275" name="Rectangle 3"/>
          <p:cNvSpPr>
            <a:spLocks noGrp="1" noChangeArrowheads="1"/>
          </p:cNvSpPr>
          <p:nvPr>
            <p:ph type="body" idx="1"/>
          </p:nvPr>
        </p:nvSpPr>
        <p:spPr/>
        <p:txBody>
          <a:bodyPr/>
          <a:lstStyle/>
          <a:p>
            <a:r>
              <a:rPr lang="en-US" sz="1000" b="1"/>
              <a:t>Term life insurance</a:t>
            </a:r>
            <a:r>
              <a:rPr lang="en-US" sz="1000"/>
              <a:t> is the purest form of coverage. It is purchased for a period of time, or term, and when that period of time expires, the life insurance ends. It is common to buy a term policy for 10 to 30 years, though different periods are available. So if you die you win (so to speak). If you live past the length of the policy, you (or, more specifically, your family members) get no money back. Because the policies are temporary, and only cover death benefits only, a term policy is usually the cheapest life insurance to buy, and is the choice of most younger families.</a:t>
            </a:r>
            <a:endParaRPr lang="en-US" sz="1000">
              <a:hlinkClick r:id=""/>
            </a:endParaRPr>
          </a:p>
          <a:p>
            <a:r>
              <a:rPr lang="en-US" sz="1000">
                <a:hlinkClick r:id=""/>
              </a:rPr>
              <a:t> </a:t>
            </a:r>
            <a:endParaRPr lang="en-US" sz="1000" b="1"/>
          </a:p>
          <a:p>
            <a:r>
              <a:rPr lang="en-US" sz="1000" b="1"/>
              <a:t>Whole (or permanent) life insurance</a:t>
            </a:r>
            <a:r>
              <a:rPr lang="en-US" sz="1000"/>
              <a:t>, on the other hand, is designed to cover a person for their whole life. It builds a cash value or </a:t>
            </a:r>
            <a:r>
              <a:rPr lang="ja-JP" altLang="en-US" sz="1000">
                <a:latin typeface="Arial"/>
              </a:rPr>
              <a:t>“</a:t>
            </a:r>
            <a:r>
              <a:rPr lang="en-US" sz="1000"/>
              <a:t>savings account</a:t>
            </a:r>
            <a:r>
              <a:rPr lang="ja-JP" altLang="en-US" sz="1000">
                <a:latin typeface="Arial"/>
              </a:rPr>
              <a:t>”</a:t>
            </a:r>
            <a:r>
              <a:rPr lang="en-US" sz="1000"/>
              <a:t>, and so is a combination of life insurance and savings. As long as the policy is paid for, or paid up, the coverage will be in force. Because of this, whole life insurance is more expensive. If you live, you get back at least some of, and often much more than, the amount you spent on your premium. You get this money back either by cashing in the policy or by borrowing against it</a:t>
            </a:r>
          </a:p>
          <a:p>
            <a:r>
              <a:rPr lang="en-US" sz="1000"/>
              <a:t>The key is </a:t>
            </a:r>
            <a:r>
              <a:rPr lang="en-US" sz="1000" b="1"/>
              <a:t>how long you plan to keep the policy</a:t>
            </a:r>
            <a:r>
              <a:rPr lang="en-US" sz="1000"/>
              <a:t>. Most financial advisors will tell their clients, especially younger clients, to purchase term coverage. They do this because term policies are much cheaper, and the extra money can be used for other investments that may provide better returns than whole life policies. In most cases, this is probably good advice, especially for large amounts of coverage that growing families need.</a:t>
            </a:r>
          </a:p>
          <a:p>
            <a:r>
              <a:rPr lang="en-US" sz="1000"/>
              <a:t>http://www.savingtoinvest.com/2009/03/life-insurance-whole-versus-term-and.html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68C47A-FFFA-9B48-BC32-300B7120B1C5}" type="slidenum">
              <a:rPr lang="en-US"/>
              <a:pPr/>
              <a:t>150</a:t>
            </a:fld>
            <a:endParaRPr lang="en-US"/>
          </a:p>
        </p:txBody>
      </p:sp>
      <p:sp>
        <p:nvSpPr>
          <p:cNvPr id="57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7347" name="Rectangle 3"/>
          <p:cNvSpPr>
            <a:spLocks noGrp="1" noChangeArrowheads="1"/>
          </p:cNvSpPr>
          <p:nvPr>
            <p:ph type="body" idx="1"/>
          </p:nvPr>
        </p:nvSpPr>
        <p:spPr/>
        <p:txBody>
          <a:bodyPr/>
          <a:lstStyle/>
          <a:p>
            <a:r>
              <a:rPr lang="en-US"/>
              <a:t>Keogh Plan- A tax deferred pension plan available to self-employed individuals or unincorporated </a:t>
            </a:r>
            <a:r>
              <a:rPr lang="en-US" u="sng">
                <a:hlinkClick r:id="rId3"/>
              </a:rPr>
              <a:t>businesses</a:t>
            </a:r>
            <a:r>
              <a:rPr lang="en-US"/>
              <a:t> for retirement purposes. A Keogh plan can be set up as either a defined-benefit or defined-contribution plan, although most plans are defined contribution. Contributions are generally tax deductible up to 25% of annual income with a limit of $47,000 (as of 2007). Keogh plan types include money-purchase plans (used by high-income earners), defined-benefit plans (which have high annual minimums) and profit-sharing plans (which offer annual flexibility based on profits).</a:t>
            </a:r>
            <a:br>
              <a:rPr lang="en-US"/>
            </a:br>
            <a:r>
              <a:rPr lang="en-US"/>
              <a:t/>
            </a:r>
            <a:br>
              <a:rPr lang="en-US"/>
            </a:b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2677FB-1D2E-064E-8E53-F7BBE0DC84BD}" type="slidenum">
              <a:rPr lang="en-US"/>
              <a:pPr/>
              <a:t>24</a:t>
            </a:fld>
            <a:endParaRPr lang="en-US"/>
          </a:p>
        </p:txBody>
      </p:sp>
      <p:sp>
        <p:nvSpPr>
          <p:cNvPr id="37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891" name="Rectangle 3"/>
          <p:cNvSpPr>
            <a:spLocks noGrp="1" noChangeArrowheads="1"/>
          </p:cNvSpPr>
          <p:nvPr>
            <p:ph type="body" idx="1"/>
          </p:nvPr>
        </p:nvSpPr>
        <p:spPr/>
        <p:txBody>
          <a:bodyPr/>
          <a:lstStyle/>
          <a:p>
            <a:r>
              <a:rPr lang="en-US"/>
              <a:t>The Financial Values Inventory is available at FinanceInTheClassroom.org</a:t>
            </a:r>
          </a:p>
          <a:p>
            <a:r>
              <a:rPr lang="en-US"/>
              <a:t>Or paste the following URL into your browser http://financeintheclassroom.org/student/print.shtml#financialbehavior and scroll down to Financial Behavior.</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575242-91EE-D246-A645-57775BC4B697}" type="slidenum">
              <a:rPr lang="en-US"/>
              <a:pPr/>
              <a:t>34</a:t>
            </a:fld>
            <a:endParaRPr lang="en-US"/>
          </a:p>
        </p:txBody>
      </p:sp>
      <p:sp>
        <p:nvSpPr>
          <p:cNvPr id="23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p:txBody>
          <a:bodyPr/>
          <a:lstStyle/>
          <a:p>
            <a:r>
              <a:rPr lang="en-US" sz="1000"/>
              <a:t>When you work as an employee for a company, other benefits may be provided.  It is certainly not the case that all companies offer attractive benefits packages.  Benefits packages vary a great deal from company to company, industry to industry, and even occupation to occupation. Since they can be quite significant, the benefits that are available should be factored into employment decisions. The possible benefits can include the following:</a:t>
            </a:r>
          </a:p>
          <a:p>
            <a:r>
              <a:rPr lang="en-US" sz="1000"/>
              <a:t>• paid vacation holidays</a:t>
            </a:r>
          </a:p>
          <a:p>
            <a:r>
              <a:rPr lang="en-US" sz="1000"/>
              <a:t>• paid sick days</a:t>
            </a:r>
          </a:p>
          <a:p>
            <a:r>
              <a:rPr lang="en-US" sz="1000"/>
              <a:t>• paid provincial government medical premiums (covering your health insurance)</a:t>
            </a:r>
          </a:p>
          <a:p>
            <a:r>
              <a:rPr lang="en-US" sz="1000"/>
              <a:t>• extended health care insurance</a:t>
            </a:r>
          </a:p>
          <a:p>
            <a:r>
              <a:rPr lang="en-US" sz="1000"/>
              <a:t>• disability income insurance (short-term and long-term)</a:t>
            </a:r>
          </a:p>
          <a:p>
            <a:r>
              <a:rPr lang="en-US" sz="1000"/>
              <a:t>• life insurance</a:t>
            </a:r>
          </a:p>
          <a:p>
            <a:r>
              <a:rPr lang="en-US" sz="1000"/>
              <a:t>• dental insurance</a:t>
            </a:r>
          </a:p>
          <a:p>
            <a:r>
              <a:rPr lang="en-US" sz="1000"/>
              <a:t>• profit sharing (employees receive a share of the company</a:t>
            </a:r>
            <a:r>
              <a:rPr lang="ja-JP" altLang="en-US" sz="1000">
                <a:latin typeface="Arial"/>
              </a:rPr>
              <a:t>’</a:t>
            </a:r>
            <a:r>
              <a:rPr lang="en-US" sz="1000"/>
              <a:t>s profits)</a:t>
            </a:r>
          </a:p>
          <a:p>
            <a:r>
              <a:rPr lang="en-US" sz="1000"/>
              <a:t>• payroll savings plan (convenient plan to help build savings)</a:t>
            </a:r>
          </a:p>
          <a:p>
            <a:r>
              <a:rPr lang="en-US" sz="1000"/>
              <a:t>• stock option purchase (become a part owner of the company through owning shares)</a:t>
            </a:r>
          </a:p>
          <a:p>
            <a:r>
              <a:rPr lang="en-US" sz="1000"/>
              <a:t>• registered pension plan (to help build a retirement fund) group registered retirement savings plan </a:t>
            </a:r>
          </a:p>
          <a:p>
            <a:r>
              <a:rPr lang="en-US" sz="1000"/>
              <a:t>• educational expense reimbursement (cover costs of additional education and training)</a:t>
            </a:r>
          </a:p>
          <a:p>
            <a:r>
              <a:rPr lang="en-US" sz="1000"/>
              <a:t>• provision of an automobile or funds for travel expenses</a:t>
            </a:r>
          </a:p>
          <a:p>
            <a:r>
              <a:rPr lang="en-US" sz="1000"/>
              <a:t>• benefits for a spouse</a:t>
            </a:r>
          </a:p>
          <a:p>
            <a:r>
              <a:rPr lang="en-US" sz="1000"/>
              <a:t>• access to financial advice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AE2A65-E5B7-F04E-8C5A-FAF8D09B57CD}" type="slidenum">
              <a:rPr lang="en-US"/>
              <a:pPr/>
              <a:t>35</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675" name="Rectangle 3"/>
          <p:cNvSpPr>
            <a:spLocks noGrp="1" noChangeArrowheads="1"/>
          </p:cNvSpPr>
          <p:nvPr>
            <p:ph type="body" idx="1"/>
          </p:nvPr>
        </p:nvSpPr>
        <p:spPr/>
        <p:txBody>
          <a:bodyPr/>
          <a:lstStyle/>
          <a:p>
            <a:r>
              <a:rPr lang="en-US" sz="1000"/>
              <a:t>Factors the Affect Employment Income:</a:t>
            </a:r>
          </a:p>
          <a:p>
            <a:pPr>
              <a:buFontTx/>
              <a:buChar char="•"/>
            </a:pPr>
            <a:r>
              <a:rPr lang="en-US" sz="1000"/>
              <a:t>the level of education, training, and experience that is required to do a particular job</a:t>
            </a:r>
          </a:p>
          <a:p>
            <a:r>
              <a:rPr lang="en-US" sz="1000"/>
              <a:t>• the level of demand that exists for the type of labor you are skilled/trained/educated to provide</a:t>
            </a:r>
          </a:p>
          <a:p>
            <a:r>
              <a:rPr lang="en-US" sz="1000"/>
              <a:t>• the number of others who have similar or better skills who can compete for the job</a:t>
            </a:r>
          </a:p>
          <a:p>
            <a:r>
              <a:rPr lang="en-US" sz="1000"/>
              <a:t>• how good you are at what you do</a:t>
            </a:r>
          </a:p>
          <a:p>
            <a:r>
              <a:rPr lang="en-US" sz="1000"/>
              <a:t>• how long you have been working — your experience, your seniority</a:t>
            </a:r>
          </a:p>
          <a:p>
            <a:r>
              <a:rPr lang="en-US" sz="1000"/>
              <a:t>• your work habits, reliability</a:t>
            </a:r>
          </a:p>
          <a:p>
            <a:r>
              <a:rPr lang="en-US" sz="1000"/>
              <a:t>• the state of the economy</a:t>
            </a:r>
          </a:p>
          <a:p>
            <a:r>
              <a:rPr lang="en-US" sz="1000"/>
              <a:t>• government legislation, particularly wage legislation such as minimum wage</a:t>
            </a:r>
          </a:p>
          <a:p>
            <a:r>
              <a:rPr lang="en-US" sz="1000"/>
              <a:t>• the effectiveness and impact of unions on the negotiated wages</a:t>
            </a:r>
          </a:p>
          <a:p>
            <a:r>
              <a:rPr lang="en-US" sz="1000"/>
              <a:t>• the region in which you work and the labor market conditions in that region</a:t>
            </a:r>
          </a:p>
          <a:p>
            <a:r>
              <a:rPr lang="en-US" sz="1000"/>
              <a:t>• the profitability and success of the organization for which you work</a:t>
            </a:r>
          </a:p>
          <a:p>
            <a:r>
              <a:rPr lang="en-US" sz="1000"/>
              <a:t>• chance — being at the right place at the right time or the wrong place at the wrong time</a:t>
            </a:r>
          </a:p>
          <a:p>
            <a:r>
              <a:rPr lang="en-US" sz="1000"/>
              <a:t>There are, of course, other factors, some of which are even illegal but, nevertheless, can be at work in affecting income. For example, in many cases women are still paid at lower levels than their male counterparts; there may be discrimination also on the basis of age, race, or color.   Authorities, in many cases, are trying to prevent</a:t>
            </a:r>
          </a:p>
          <a:p>
            <a:r>
              <a:rPr lang="en-US" sz="1000"/>
              <a:t>situations of wage discrimination. But some still exist and pose challenges to those who face prejudice and discrimination.</a:t>
            </a:r>
          </a:p>
          <a:p>
            <a:endParaRPr lang="en-US" sz="10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ED7ECE-BBA9-6E4B-91BC-F168BDFF396C}" type="slidenum">
              <a:rPr lang="en-US"/>
              <a:pPr/>
              <a:t>39</a:t>
            </a:fld>
            <a:endParaRPr lang="en-US"/>
          </a:p>
        </p:txBody>
      </p:sp>
      <p:sp>
        <p:nvSpPr>
          <p:cNvPr id="34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838362-C8A9-E341-92EA-63C8F9B83AF5}" type="slidenum">
              <a:rPr lang="en-US"/>
              <a:pPr/>
              <a:t>40</a:t>
            </a:fld>
            <a:endParaRPr lang="en-US"/>
          </a:p>
        </p:txBody>
      </p:sp>
      <p:sp>
        <p:nvSpPr>
          <p:cNvPr id="35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C58646-8282-F447-AC15-95A903E9DF83}" type="slidenum">
              <a:rPr lang="en-US"/>
              <a:pPr/>
              <a:t>41</a:t>
            </a:fld>
            <a:endParaRPr lang="en-US"/>
          </a:p>
        </p:txBody>
      </p:sp>
      <p:sp>
        <p:nvSpPr>
          <p:cNvPr id="37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6E6884A-B4CD-6140-B3A4-5C8DD2A56C92}" type="datetimeFigureOut">
              <a:rPr lang="en-US" smtClean="0"/>
              <a:t>4/27/15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A41C6E7F-2830-2F49-801B-ADF713D9EC44}"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E6884A-B4CD-6140-B3A4-5C8DD2A56C92}" type="datetimeFigureOut">
              <a:rPr lang="en-US" smtClean="0"/>
              <a:t>4/27/15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C6E7F-2830-2F49-801B-ADF713D9EC4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E6884A-B4CD-6140-B3A4-5C8DD2A56C92}" type="datetimeFigureOut">
              <a:rPr lang="en-US" smtClean="0"/>
              <a:t>4/27/15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C6E7F-2830-2F49-801B-ADF713D9EC4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95800"/>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D84786D0-5BB5-0E48-B28A-3C065C73DA59}" type="slidenum">
              <a:rPr lang="en-US"/>
              <a:pPr/>
              <a:t>‹#›</a:t>
            </a:fld>
            <a:endParaRPr lang="en-US"/>
          </a:p>
        </p:txBody>
      </p:sp>
    </p:spTree>
    <p:extLst>
      <p:ext uri="{BB962C8B-B14F-4D97-AF65-F5344CB8AC3E}">
        <p14:creationId xmlns:p14="http://schemas.microsoft.com/office/powerpoint/2010/main" val="2363711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E6884A-B4CD-6140-B3A4-5C8DD2A56C92}" type="datetimeFigureOut">
              <a:rPr lang="en-US" smtClean="0"/>
              <a:t>4/27/15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C6E7F-2830-2F49-801B-ADF713D9EC4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E6884A-B4CD-6140-B3A4-5C8DD2A56C92}" type="datetimeFigureOut">
              <a:rPr lang="en-US" smtClean="0"/>
              <a:t>4/27/15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C6E7F-2830-2F49-801B-ADF713D9EC4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6E6884A-B4CD-6140-B3A4-5C8DD2A56C92}" type="datetimeFigureOut">
              <a:rPr lang="en-US" smtClean="0"/>
              <a:t>4/27/15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1C6E7F-2830-2F49-801B-ADF713D9EC44}"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E6884A-B4CD-6140-B3A4-5C8DD2A56C92}" type="datetimeFigureOut">
              <a:rPr lang="en-US" smtClean="0"/>
              <a:t>4/27/15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1C6E7F-2830-2F49-801B-ADF713D9EC4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E6884A-B4CD-6140-B3A4-5C8DD2A56C92}" type="datetimeFigureOut">
              <a:rPr lang="en-US" smtClean="0"/>
              <a:t>4/27/15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1C6E7F-2830-2F49-801B-ADF713D9EC4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E6884A-B4CD-6140-B3A4-5C8DD2A56C92}" type="datetimeFigureOut">
              <a:rPr lang="en-US" smtClean="0"/>
              <a:t>4/27/15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1C6E7F-2830-2F49-801B-ADF713D9EC4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6E6884A-B4CD-6140-B3A4-5C8DD2A56C92}" type="datetimeFigureOut">
              <a:rPr lang="en-US" smtClean="0"/>
              <a:t>4/27/15</a:t>
            </a:fld>
            <a:endParaRPr lang="en-US"/>
          </a:p>
        </p:txBody>
      </p:sp>
      <p:sp>
        <p:nvSpPr>
          <p:cNvPr id="7" name="Slide Number Placeholder 6"/>
          <p:cNvSpPr>
            <a:spLocks noGrp="1"/>
          </p:cNvSpPr>
          <p:nvPr>
            <p:ph type="sldNum" sz="quarter" idx="12"/>
          </p:nvPr>
        </p:nvSpPr>
        <p:spPr/>
        <p:txBody>
          <a:bodyPr/>
          <a:lstStyle/>
          <a:p>
            <a:fld id="{A41C6E7F-2830-2F49-801B-ADF713D9EC44}"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E6884A-B4CD-6140-B3A4-5C8DD2A56C92}" type="datetimeFigureOut">
              <a:rPr lang="en-US" smtClean="0"/>
              <a:t>4/27/15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A41C6E7F-2830-2F49-801B-ADF713D9EC4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6E6884A-B4CD-6140-B3A4-5C8DD2A56C92}" type="datetimeFigureOut">
              <a:rPr lang="en-US" smtClean="0"/>
              <a:t>4/27/15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A41C6E7F-2830-2F49-801B-ADF713D9EC4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wmf"/></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1.wmf"/><Relationship Id="rId3" Type="http://schemas.openxmlformats.org/officeDocument/2006/relationships/image" Target="../media/image4.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3.jpeg"/><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3" Type="http://schemas.openxmlformats.org/officeDocument/2006/relationships/hyperlink" Target="http://www.familyfinance.montana.edu/curriculum.php?categoryID=12%2336" TargetMode="External"/><Relationship Id="rId4" Type="http://schemas.openxmlformats.org/officeDocument/2006/relationships/hyperlink" Target="http://www.ftc.gov/" TargetMode="External"/><Relationship Id="rId5" Type="http://schemas.openxmlformats.org/officeDocument/2006/relationships/hyperlink" Target="http://www.bbb.org/" TargetMode="External"/><Relationship Id="rId1" Type="http://schemas.openxmlformats.org/officeDocument/2006/relationships/slideLayout" Target="../slideLayouts/slideLayout2.xml"/><Relationship Id="rId2" Type="http://schemas.openxmlformats.org/officeDocument/2006/relationships/hyperlink" Target="http://www.fda.gov/" TargetMode="External"/></Relationships>
</file>

<file path=ppt/slides/_rels/slide127.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wmf"/></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47.wm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wmf"/></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50.wmf"/><Relationship Id="rId4" Type="http://schemas.openxmlformats.org/officeDocument/2006/relationships/image" Target="../media/image51.wmf"/><Relationship Id="rId5" Type="http://schemas.openxmlformats.org/officeDocument/2006/relationships/image" Target="../media/image52.wmf"/><Relationship Id="rId6" Type="http://schemas.openxmlformats.org/officeDocument/2006/relationships/image" Target="../media/image53.wmf"/><Relationship Id="rId1" Type="http://schemas.openxmlformats.org/officeDocument/2006/relationships/slideLayout" Target="../slideLayouts/slideLayout2.xml"/><Relationship Id="rId2" Type="http://schemas.openxmlformats.org/officeDocument/2006/relationships/image" Target="../media/image49.wmf"/></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wmf"/><Relationship Id="rId3" Type="http://schemas.openxmlformats.org/officeDocument/2006/relationships/image" Target="../media/image55.wmf"/></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w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wmf"/></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7.wmf"/></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8.wmf"/></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wmf"/></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0.jpeg"/><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wmf"/></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wmf"/></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wmf"/><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wmf"/><Relationship Id="rId4" Type="http://schemas.openxmlformats.org/officeDocument/2006/relationships/image" Target="../media/image22.w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jpeg"/><Relationship Id="rId3"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gi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w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w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www.experian.com/" TargetMode="External"/><Relationship Id="rId4" Type="http://schemas.openxmlformats.org/officeDocument/2006/relationships/hyperlink" Target="http://www.transunion.com/" TargetMode="External"/><Relationship Id="rId1" Type="http://schemas.openxmlformats.org/officeDocument/2006/relationships/slideLayout" Target="../slideLayouts/slideLayout2.xml"/><Relationship Id="rId2" Type="http://schemas.openxmlformats.org/officeDocument/2006/relationships/hyperlink" Target="http://www.equifax.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w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Financial Literacy Test Review</a:t>
            </a:r>
            <a:endParaRPr lang="en-US" dirty="0"/>
          </a:p>
        </p:txBody>
      </p:sp>
    </p:spTree>
    <p:extLst>
      <p:ext uri="{BB962C8B-B14F-4D97-AF65-F5344CB8AC3E}">
        <p14:creationId xmlns:p14="http://schemas.microsoft.com/office/powerpoint/2010/main" val="2070445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066800" y="779244"/>
            <a:ext cx="7010400" cy="990600"/>
          </a:xfrm>
        </p:spPr>
        <p:txBody>
          <a:bodyPr>
            <a:normAutofit fontScale="90000"/>
          </a:bodyPr>
          <a:lstStyle/>
          <a:p>
            <a:r>
              <a:rPr lang="en-US" dirty="0"/>
              <a:t>Emotional Factors Related to Peer Pressure</a:t>
            </a:r>
          </a:p>
        </p:txBody>
      </p:sp>
      <p:sp>
        <p:nvSpPr>
          <p:cNvPr id="71683" name="Rectangle 3"/>
          <p:cNvSpPr>
            <a:spLocks noGrp="1" noChangeArrowheads="1"/>
          </p:cNvSpPr>
          <p:nvPr>
            <p:ph type="body" sz="half" idx="4294967295"/>
          </p:nvPr>
        </p:nvSpPr>
        <p:spPr>
          <a:xfrm>
            <a:off x="1143000" y="2209800"/>
            <a:ext cx="3886200" cy="4114800"/>
          </a:xfrm>
          <a:prstGeom prst="rect">
            <a:avLst/>
          </a:prstGeom>
        </p:spPr>
        <p:txBody>
          <a:bodyPr/>
          <a:lstStyle/>
          <a:p>
            <a:r>
              <a:rPr lang="en-US"/>
              <a:t>Gossip</a:t>
            </a:r>
          </a:p>
          <a:p>
            <a:r>
              <a:rPr lang="en-US"/>
              <a:t>Acceptance</a:t>
            </a:r>
          </a:p>
          <a:p>
            <a:r>
              <a:rPr lang="en-US"/>
              <a:t>Disapproval</a:t>
            </a:r>
          </a:p>
          <a:p>
            <a:r>
              <a:rPr lang="en-US"/>
              <a:t>Insecurities</a:t>
            </a:r>
          </a:p>
          <a:p>
            <a:r>
              <a:rPr lang="en-US"/>
              <a:t>Boyfriend/Girlfriend</a:t>
            </a:r>
          </a:p>
          <a:p>
            <a:r>
              <a:rPr lang="en-US"/>
              <a:t>Sarcasm</a:t>
            </a:r>
          </a:p>
        </p:txBody>
      </p:sp>
      <p:sp>
        <p:nvSpPr>
          <p:cNvPr id="71684" name="Rectangle 4"/>
          <p:cNvSpPr>
            <a:spLocks noGrp="1" noChangeArrowheads="1"/>
          </p:cNvSpPr>
          <p:nvPr>
            <p:ph type="body" sz="half" idx="4294967295"/>
          </p:nvPr>
        </p:nvSpPr>
        <p:spPr>
          <a:xfrm>
            <a:off x="5410200" y="2286000"/>
            <a:ext cx="3429000" cy="4114800"/>
          </a:xfrm>
          <a:prstGeom prst="rect">
            <a:avLst/>
          </a:prstGeom>
        </p:spPr>
        <p:txBody>
          <a:bodyPr/>
          <a:lstStyle/>
          <a:p>
            <a:r>
              <a:rPr lang="en-US"/>
              <a:t>Fear</a:t>
            </a:r>
          </a:p>
          <a:p>
            <a:r>
              <a:rPr lang="en-US"/>
              <a:t>Clubs</a:t>
            </a:r>
          </a:p>
          <a:p>
            <a:r>
              <a:rPr lang="en-US"/>
              <a:t>Athletics</a:t>
            </a:r>
          </a:p>
          <a:p>
            <a:r>
              <a:rPr lang="en-US"/>
              <a:t>Cliques</a:t>
            </a:r>
          </a:p>
          <a:p>
            <a:r>
              <a:rPr lang="en-US"/>
              <a:t>Rich/Poor</a:t>
            </a:r>
          </a:p>
        </p:txBody>
      </p:sp>
      <p:pic>
        <p:nvPicPr>
          <p:cNvPr id="71685" name="Picture 5" descr="MCj0398565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8625" y="5029200"/>
            <a:ext cx="119062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2314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p:cTn id="7" dur="1000" fill="hold"/>
                                        <p:tgtEl>
                                          <p:spTgt spid="716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16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168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1683">
                                            <p:txEl>
                                              <p:pRg st="1" end="1"/>
                                            </p:txEl>
                                          </p:spTgt>
                                        </p:tgtEl>
                                        <p:attrNameLst>
                                          <p:attrName>style.visibility</p:attrName>
                                        </p:attrNameLst>
                                      </p:cBhvr>
                                      <p:to>
                                        <p:strVal val="visible"/>
                                      </p:to>
                                    </p:set>
                                    <p:anim calcmode="lin" valueType="num">
                                      <p:cBhvr>
                                        <p:cTn id="14" dur="1000" fill="hold"/>
                                        <p:tgtEl>
                                          <p:spTgt spid="7168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7168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7168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1683">
                                            <p:txEl>
                                              <p:pRg st="2" end="2"/>
                                            </p:txEl>
                                          </p:spTgt>
                                        </p:tgtEl>
                                        <p:attrNameLst>
                                          <p:attrName>style.visibility</p:attrName>
                                        </p:attrNameLst>
                                      </p:cBhvr>
                                      <p:to>
                                        <p:strVal val="visible"/>
                                      </p:to>
                                    </p:set>
                                    <p:anim calcmode="lin" valueType="num">
                                      <p:cBhvr>
                                        <p:cTn id="21" dur="1000" fill="hold"/>
                                        <p:tgtEl>
                                          <p:spTgt spid="7168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7168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7168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1683">
                                            <p:txEl>
                                              <p:pRg st="3" end="3"/>
                                            </p:txEl>
                                          </p:spTgt>
                                        </p:tgtEl>
                                        <p:attrNameLst>
                                          <p:attrName>style.visibility</p:attrName>
                                        </p:attrNameLst>
                                      </p:cBhvr>
                                      <p:to>
                                        <p:strVal val="visible"/>
                                      </p:to>
                                    </p:set>
                                    <p:anim calcmode="lin" valueType="num">
                                      <p:cBhvr>
                                        <p:cTn id="28" dur="1000" fill="hold"/>
                                        <p:tgtEl>
                                          <p:spTgt spid="7168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7168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7168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71683">
                                            <p:txEl>
                                              <p:pRg st="4" end="4"/>
                                            </p:txEl>
                                          </p:spTgt>
                                        </p:tgtEl>
                                        <p:attrNameLst>
                                          <p:attrName>style.visibility</p:attrName>
                                        </p:attrNameLst>
                                      </p:cBhvr>
                                      <p:to>
                                        <p:strVal val="visible"/>
                                      </p:to>
                                    </p:set>
                                    <p:anim calcmode="lin" valueType="num">
                                      <p:cBhvr>
                                        <p:cTn id="35" dur="1000" fill="hold"/>
                                        <p:tgtEl>
                                          <p:spTgt spid="7168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7168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7168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71683">
                                            <p:txEl>
                                              <p:pRg st="5" end="5"/>
                                            </p:txEl>
                                          </p:spTgt>
                                        </p:tgtEl>
                                        <p:attrNameLst>
                                          <p:attrName>style.visibility</p:attrName>
                                        </p:attrNameLst>
                                      </p:cBhvr>
                                      <p:to>
                                        <p:strVal val="visible"/>
                                      </p:to>
                                    </p:set>
                                    <p:anim calcmode="lin" valueType="num">
                                      <p:cBhvr>
                                        <p:cTn id="42" dur="1000" fill="hold"/>
                                        <p:tgtEl>
                                          <p:spTgt spid="7168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7168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71683">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71684">
                                            <p:txEl>
                                              <p:pRg st="0" end="0"/>
                                            </p:txEl>
                                          </p:spTgt>
                                        </p:tgtEl>
                                        <p:attrNameLst>
                                          <p:attrName>style.visibility</p:attrName>
                                        </p:attrNameLst>
                                      </p:cBhvr>
                                      <p:to>
                                        <p:strVal val="visible"/>
                                      </p:to>
                                    </p:set>
                                    <p:anim calcmode="lin" valueType="num">
                                      <p:cBhvr>
                                        <p:cTn id="49" dur="1000" fill="hold"/>
                                        <p:tgtEl>
                                          <p:spTgt spid="71684">
                                            <p:txEl>
                                              <p:pRg st="0" end="0"/>
                                            </p:txEl>
                                          </p:spTgt>
                                        </p:tgtEl>
                                        <p:attrNameLst>
                                          <p:attrName>ppt_w</p:attrName>
                                        </p:attrNameLst>
                                      </p:cBhvr>
                                      <p:tavLst>
                                        <p:tav tm="0">
                                          <p:val>
                                            <p:strVal val="#ppt_w*0.70"/>
                                          </p:val>
                                        </p:tav>
                                        <p:tav tm="100000">
                                          <p:val>
                                            <p:strVal val="#ppt_w"/>
                                          </p:val>
                                        </p:tav>
                                      </p:tavLst>
                                    </p:anim>
                                    <p:anim calcmode="lin" valueType="num">
                                      <p:cBhvr>
                                        <p:cTn id="50" dur="1000" fill="hold"/>
                                        <p:tgtEl>
                                          <p:spTgt spid="71684">
                                            <p:txEl>
                                              <p:pRg st="0" end="0"/>
                                            </p:txEl>
                                          </p:spTgt>
                                        </p:tgtEl>
                                        <p:attrNameLst>
                                          <p:attrName>ppt_h</p:attrName>
                                        </p:attrNameLst>
                                      </p:cBhvr>
                                      <p:tavLst>
                                        <p:tav tm="0">
                                          <p:val>
                                            <p:strVal val="#ppt_h"/>
                                          </p:val>
                                        </p:tav>
                                        <p:tav tm="100000">
                                          <p:val>
                                            <p:strVal val="#ppt_h"/>
                                          </p:val>
                                        </p:tav>
                                      </p:tavLst>
                                    </p:anim>
                                    <p:animEffect transition="in" filter="fade">
                                      <p:cBhvr>
                                        <p:cTn id="51" dur="1000"/>
                                        <p:tgtEl>
                                          <p:spTgt spid="71684">
                                            <p:txEl>
                                              <p:pRg st="0" end="0"/>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71684">
                                            <p:txEl>
                                              <p:pRg st="1" end="1"/>
                                            </p:txEl>
                                          </p:spTgt>
                                        </p:tgtEl>
                                        <p:attrNameLst>
                                          <p:attrName>style.visibility</p:attrName>
                                        </p:attrNameLst>
                                      </p:cBhvr>
                                      <p:to>
                                        <p:strVal val="visible"/>
                                      </p:to>
                                    </p:set>
                                    <p:anim calcmode="lin" valueType="num">
                                      <p:cBhvr>
                                        <p:cTn id="56" dur="1000" fill="hold"/>
                                        <p:tgtEl>
                                          <p:spTgt spid="71684">
                                            <p:txEl>
                                              <p:pRg st="1" end="1"/>
                                            </p:txEl>
                                          </p:spTgt>
                                        </p:tgtEl>
                                        <p:attrNameLst>
                                          <p:attrName>ppt_w</p:attrName>
                                        </p:attrNameLst>
                                      </p:cBhvr>
                                      <p:tavLst>
                                        <p:tav tm="0">
                                          <p:val>
                                            <p:strVal val="#ppt_w*0.70"/>
                                          </p:val>
                                        </p:tav>
                                        <p:tav tm="100000">
                                          <p:val>
                                            <p:strVal val="#ppt_w"/>
                                          </p:val>
                                        </p:tav>
                                      </p:tavLst>
                                    </p:anim>
                                    <p:anim calcmode="lin" valueType="num">
                                      <p:cBhvr>
                                        <p:cTn id="57" dur="1000" fill="hold"/>
                                        <p:tgtEl>
                                          <p:spTgt spid="71684">
                                            <p:txEl>
                                              <p:pRg st="1" end="1"/>
                                            </p:txEl>
                                          </p:spTgt>
                                        </p:tgtEl>
                                        <p:attrNameLst>
                                          <p:attrName>ppt_h</p:attrName>
                                        </p:attrNameLst>
                                      </p:cBhvr>
                                      <p:tavLst>
                                        <p:tav tm="0">
                                          <p:val>
                                            <p:strVal val="#ppt_h"/>
                                          </p:val>
                                        </p:tav>
                                        <p:tav tm="100000">
                                          <p:val>
                                            <p:strVal val="#ppt_h"/>
                                          </p:val>
                                        </p:tav>
                                      </p:tavLst>
                                    </p:anim>
                                    <p:animEffect transition="in" filter="fade">
                                      <p:cBhvr>
                                        <p:cTn id="58" dur="1000"/>
                                        <p:tgtEl>
                                          <p:spTgt spid="71684">
                                            <p:txEl>
                                              <p:pRg st="1" end="1"/>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71684">
                                            <p:txEl>
                                              <p:pRg st="2" end="2"/>
                                            </p:txEl>
                                          </p:spTgt>
                                        </p:tgtEl>
                                        <p:attrNameLst>
                                          <p:attrName>style.visibility</p:attrName>
                                        </p:attrNameLst>
                                      </p:cBhvr>
                                      <p:to>
                                        <p:strVal val="visible"/>
                                      </p:to>
                                    </p:set>
                                    <p:anim calcmode="lin" valueType="num">
                                      <p:cBhvr>
                                        <p:cTn id="63" dur="1000" fill="hold"/>
                                        <p:tgtEl>
                                          <p:spTgt spid="71684">
                                            <p:txEl>
                                              <p:pRg st="2" end="2"/>
                                            </p:txEl>
                                          </p:spTgt>
                                        </p:tgtEl>
                                        <p:attrNameLst>
                                          <p:attrName>ppt_w</p:attrName>
                                        </p:attrNameLst>
                                      </p:cBhvr>
                                      <p:tavLst>
                                        <p:tav tm="0">
                                          <p:val>
                                            <p:strVal val="#ppt_w*0.70"/>
                                          </p:val>
                                        </p:tav>
                                        <p:tav tm="100000">
                                          <p:val>
                                            <p:strVal val="#ppt_w"/>
                                          </p:val>
                                        </p:tav>
                                      </p:tavLst>
                                    </p:anim>
                                    <p:anim calcmode="lin" valueType="num">
                                      <p:cBhvr>
                                        <p:cTn id="64" dur="1000" fill="hold"/>
                                        <p:tgtEl>
                                          <p:spTgt spid="71684">
                                            <p:txEl>
                                              <p:pRg st="2" end="2"/>
                                            </p:txEl>
                                          </p:spTgt>
                                        </p:tgtEl>
                                        <p:attrNameLst>
                                          <p:attrName>ppt_h</p:attrName>
                                        </p:attrNameLst>
                                      </p:cBhvr>
                                      <p:tavLst>
                                        <p:tav tm="0">
                                          <p:val>
                                            <p:strVal val="#ppt_h"/>
                                          </p:val>
                                        </p:tav>
                                        <p:tav tm="100000">
                                          <p:val>
                                            <p:strVal val="#ppt_h"/>
                                          </p:val>
                                        </p:tav>
                                      </p:tavLst>
                                    </p:anim>
                                    <p:animEffect transition="in" filter="fade">
                                      <p:cBhvr>
                                        <p:cTn id="65" dur="1000"/>
                                        <p:tgtEl>
                                          <p:spTgt spid="71684">
                                            <p:txEl>
                                              <p:pRg st="2" end="2"/>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71684">
                                            <p:txEl>
                                              <p:pRg st="3" end="3"/>
                                            </p:txEl>
                                          </p:spTgt>
                                        </p:tgtEl>
                                        <p:attrNameLst>
                                          <p:attrName>style.visibility</p:attrName>
                                        </p:attrNameLst>
                                      </p:cBhvr>
                                      <p:to>
                                        <p:strVal val="visible"/>
                                      </p:to>
                                    </p:set>
                                    <p:anim calcmode="lin" valueType="num">
                                      <p:cBhvr>
                                        <p:cTn id="70" dur="1000" fill="hold"/>
                                        <p:tgtEl>
                                          <p:spTgt spid="71684">
                                            <p:txEl>
                                              <p:pRg st="3" end="3"/>
                                            </p:txEl>
                                          </p:spTgt>
                                        </p:tgtEl>
                                        <p:attrNameLst>
                                          <p:attrName>ppt_w</p:attrName>
                                        </p:attrNameLst>
                                      </p:cBhvr>
                                      <p:tavLst>
                                        <p:tav tm="0">
                                          <p:val>
                                            <p:strVal val="#ppt_w*0.70"/>
                                          </p:val>
                                        </p:tav>
                                        <p:tav tm="100000">
                                          <p:val>
                                            <p:strVal val="#ppt_w"/>
                                          </p:val>
                                        </p:tav>
                                      </p:tavLst>
                                    </p:anim>
                                    <p:anim calcmode="lin" valueType="num">
                                      <p:cBhvr>
                                        <p:cTn id="71" dur="1000" fill="hold"/>
                                        <p:tgtEl>
                                          <p:spTgt spid="71684">
                                            <p:txEl>
                                              <p:pRg st="3" end="3"/>
                                            </p:txEl>
                                          </p:spTgt>
                                        </p:tgtEl>
                                        <p:attrNameLst>
                                          <p:attrName>ppt_h</p:attrName>
                                        </p:attrNameLst>
                                      </p:cBhvr>
                                      <p:tavLst>
                                        <p:tav tm="0">
                                          <p:val>
                                            <p:strVal val="#ppt_h"/>
                                          </p:val>
                                        </p:tav>
                                        <p:tav tm="100000">
                                          <p:val>
                                            <p:strVal val="#ppt_h"/>
                                          </p:val>
                                        </p:tav>
                                      </p:tavLst>
                                    </p:anim>
                                    <p:animEffect transition="in" filter="fade">
                                      <p:cBhvr>
                                        <p:cTn id="72" dur="1000"/>
                                        <p:tgtEl>
                                          <p:spTgt spid="71684">
                                            <p:txEl>
                                              <p:pRg st="3" end="3"/>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71684">
                                            <p:txEl>
                                              <p:pRg st="4" end="4"/>
                                            </p:txEl>
                                          </p:spTgt>
                                        </p:tgtEl>
                                        <p:attrNameLst>
                                          <p:attrName>style.visibility</p:attrName>
                                        </p:attrNameLst>
                                      </p:cBhvr>
                                      <p:to>
                                        <p:strVal val="visible"/>
                                      </p:to>
                                    </p:set>
                                    <p:anim calcmode="lin" valueType="num">
                                      <p:cBhvr>
                                        <p:cTn id="77" dur="1000" fill="hold"/>
                                        <p:tgtEl>
                                          <p:spTgt spid="71684">
                                            <p:txEl>
                                              <p:pRg st="4" end="4"/>
                                            </p:txEl>
                                          </p:spTgt>
                                        </p:tgtEl>
                                        <p:attrNameLst>
                                          <p:attrName>ppt_w</p:attrName>
                                        </p:attrNameLst>
                                      </p:cBhvr>
                                      <p:tavLst>
                                        <p:tav tm="0">
                                          <p:val>
                                            <p:strVal val="#ppt_w*0.70"/>
                                          </p:val>
                                        </p:tav>
                                        <p:tav tm="100000">
                                          <p:val>
                                            <p:strVal val="#ppt_w"/>
                                          </p:val>
                                        </p:tav>
                                      </p:tavLst>
                                    </p:anim>
                                    <p:anim calcmode="lin" valueType="num">
                                      <p:cBhvr>
                                        <p:cTn id="78" dur="1000" fill="hold"/>
                                        <p:tgtEl>
                                          <p:spTgt spid="71684">
                                            <p:txEl>
                                              <p:pRg st="4" end="4"/>
                                            </p:txEl>
                                          </p:spTgt>
                                        </p:tgtEl>
                                        <p:attrNameLst>
                                          <p:attrName>ppt_h</p:attrName>
                                        </p:attrNameLst>
                                      </p:cBhvr>
                                      <p:tavLst>
                                        <p:tav tm="0">
                                          <p:val>
                                            <p:strVal val="#ppt_h"/>
                                          </p:val>
                                        </p:tav>
                                        <p:tav tm="100000">
                                          <p:val>
                                            <p:strVal val="#ppt_h"/>
                                          </p:val>
                                        </p:tav>
                                      </p:tavLst>
                                    </p:anim>
                                    <p:animEffect transition="in" filter="fade">
                                      <p:cBhvr>
                                        <p:cTn id="79" dur="1000"/>
                                        <p:tgtEl>
                                          <p:spTgt spid="7168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P spid="71684"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Bankruptcy Basics</a:t>
            </a:r>
          </a:p>
        </p:txBody>
      </p:sp>
      <p:sp>
        <p:nvSpPr>
          <p:cNvPr id="7171" name="Rectangle 3"/>
          <p:cNvSpPr>
            <a:spLocks noGrp="1" noChangeArrowheads="1"/>
          </p:cNvSpPr>
          <p:nvPr>
            <p:ph type="body" idx="1"/>
          </p:nvPr>
        </p:nvSpPr>
        <p:spPr>
          <a:xfrm>
            <a:off x="1366470" y="2170664"/>
            <a:ext cx="7156450" cy="4168775"/>
          </a:xfrm>
        </p:spPr>
        <p:txBody>
          <a:bodyPr/>
          <a:lstStyle/>
          <a:p>
            <a:r>
              <a:rPr lang="en-US" b="1" dirty="0"/>
              <a:t>Chapter 7</a:t>
            </a:r>
          </a:p>
          <a:p>
            <a:pPr lvl="1"/>
            <a:r>
              <a:rPr lang="en-US" dirty="0"/>
              <a:t>LIQUIDATION</a:t>
            </a:r>
          </a:p>
          <a:p>
            <a:pPr lvl="2"/>
            <a:r>
              <a:rPr lang="en-US" dirty="0"/>
              <a:t>wipes out all allowable debts and allows certain personal property exemptions.</a:t>
            </a:r>
          </a:p>
          <a:p>
            <a:pPr lvl="2"/>
            <a:endParaRPr lang="en-US" dirty="0"/>
          </a:p>
          <a:p>
            <a:r>
              <a:rPr lang="en-US" b="1" dirty="0"/>
              <a:t>Chapter 13</a:t>
            </a:r>
          </a:p>
          <a:p>
            <a:pPr lvl="1"/>
            <a:r>
              <a:rPr lang="en-US" dirty="0"/>
              <a:t>REORGANIZATON</a:t>
            </a:r>
          </a:p>
          <a:p>
            <a:pPr lvl="2"/>
            <a:r>
              <a:rPr lang="en-US" dirty="0"/>
              <a:t>is a court-approved repayment plan.</a:t>
            </a:r>
          </a:p>
          <a:p>
            <a:endParaRPr lang="en-US" dirty="0"/>
          </a:p>
          <a:p>
            <a:pPr lvl="2">
              <a:buFont typeface="Wingdings" charset="0"/>
              <a:buNone/>
            </a:pPr>
            <a:endParaRPr lang="en-US" dirty="0"/>
          </a:p>
        </p:txBody>
      </p:sp>
    </p:spTree>
    <p:extLst>
      <p:ext uri="{BB962C8B-B14F-4D97-AF65-F5344CB8AC3E}">
        <p14:creationId xmlns:p14="http://schemas.microsoft.com/office/powerpoint/2010/main" val="2464263584"/>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Alternatives to Bankruptcy</a:t>
            </a:r>
          </a:p>
        </p:txBody>
      </p:sp>
      <p:sp>
        <p:nvSpPr>
          <p:cNvPr id="30723" name="Rectangle 3"/>
          <p:cNvSpPr>
            <a:spLocks noGrp="1" noChangeArrowheads="1"/>
          </p:cNvSpPr>
          <p:nvPr>
            <p:ph type="body" idx="1"/>
          </p:nvPr>
        </p:nvSpPr>
        <p:spPr>
          <a:xfrm>
            <a:off x="1828800" y="1989138"/>
            <a:ext cx="6858000" cy="4411662"/>
          </a:xfrm>
        </p:spPr>
        <p:txBody>
          <a:bodyPr/>
          <a:lstStyle/>
          <a:p>
            <a:r>
              <a:rPr lang="en-US"/>
              <a:t>Out of court settlement</a:t>
            </a:r>
          </a:p>
          <a:p>
            <a:r>
              <a:rPr lang="en-US"/>
              <a:t>Reduction of payments</a:t>
            </a:r>
          </a:p>
          <a:p>
            <a:r>
              <a:rPr lang="en-US"/>
              <a:t>Attaining help from consumer credit counseling</a:t>
            </a:r>
          </a:p>
          <a:p>
            <a:r>
              <a:rPr lang="en-US"/>
              <a:t>Payment of debts by selling or borrowing on property.</a:t>
            </a:r>
          </a:p>
        </p:txBody>
      </p:sp>
    </p:spTree>
    <p:extLst>
      <p:ext uri="{BB962C8B-B14F-4D97-AF65-F5344CB8AC3E}">
        <p14:creationId xmlns:p14="http://schemas.microsoft.com/office/powerpoint/2010/main" val="25638550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685800" y="609600"/>
            <a:ext cx="792480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a:solidFill>
                  <a:schemeClr val="tx1"/>
                </a:solidFill>
                <a:latin typeface="Arial" charset="0"/>
                <a:ea typeface="ＭＳ Ｐゴシック" charset="0"/>
              </a:defRPr>
            </a:lvl1pPr>
            <a:lvl2pPr marL="914400" indent="-457200">
              <a:defRPr>
                <a:solidFill>
                  <a:schemeClr val="tx1"/>
                </a:solidFill>
                <a:latin typeface="Arial" charset="0"/>
                <a:ea typeface="ＭＳ Ｐゴシック" charset="0"/>
              </a:defRPr>
            </a:lvl2pPr>
            <a:lvl3pPr marL="1371600" indent="-457200">
              <a:defRPr>
                <a:solidFill>
                  <a:schemeClr val="tx1"/>
                </a:solidFill>
                <a:latin typeface="Arial" charset="0"/>
                <a:ea typeface="ＭＳ Ｐゴシック" charset="0"/>
              </a:defRPr>
            </a:lvl3pPr>
            <a:lvl4pPr marL="1828800" indent="-457200">
              <a:defRPr>
                <a:solidFill>
                  <a:schemeClr val="tx1"/>
                </a:solidFill>
                <a:latin typeface="Arial" charset="0"/>
                <a:ea typeface="ＭＳ Ｐゴシック" charset="0"/>
              </a:defRPr>
            </a:lvl4pPr>
            <a:lvl5pPr marL="2286000" indent="-457200">
              <a:defRPr>
                <a:solidFill>
                  <a:schemeClr val="tx1"/>
                </a:solidFill>
                <a:latin typeface="Arial" charset="0"/>
                <a:ea typeface="ＭＳ Ｐゴシック" charset="0"/>
              </a:defRPr>
            </a:lvl5pPr>
            <a:lvl6pPr marL="2743200" indent="-457200" fontAlgn="base">
              <a:spcBef>
                <a:spcPct val="0"/>
              </a:spcBef>
              <a:spcAft>
                <a:spcPct val="0"/>
              </a:spcAft>
              <a:defRPr>
                <a:solidFill>
                  <a:schemeClr val="tx1"/>
                </a:solidFill>
                <a:latin typeface="Arial" charset="0"/>
                <a:ea typeface="ＭＳ Ｐゴシック" charset="0"/>
              </a:defRPr>
            </a:lvl6pPr>
            <a:lvl7pPr marL="3200400" indent="-457200" fontAlgn="base">
              <a:spcBef>
                <a:spcPct val="0"/>
              </a:spcBef>
              <a:spcAft>
                <a:spcPct val="0"/>
              </a:spcAft>
              <a:defRPr>
                <a:solidFill>
                  <a:schemeClr val="tx1"/>
                </a:solidFill>
                <a:latin typeface="Arial" charset="0"/>
                <a:ea typeface="ＭＳ Ｐゴシック" charset="0"/>
              </a:defRPr>
            </a:lvl7pPr>
            <a:lvl8pPr marL="3657600" indent="-457200" fontAlgn="base">
              <a:spcBef>
                <a:spcPct val="0"/>
              </a:spcBef>
              <a:spcAft>
                <a:spcPct val="0"/>
              </a:spcAft>
              <a:defRPr>
                <a:solidFill>
                  <a:schemeClr val="tx1"/>
                </a:solidFill>
                <a:latin typeface="Arial" charset="0"/>
                <a:ea typeface="ＭＳ Ｐゴシック" charset="0"/>
              </a:defRPr>
            </a:lvl8pPr>
            <a:lvl9pPr marL="4114800" indent="-457200" fontAlgn="base">
              <a:spcBef>
                <a:spcPct val="0"/>
              </a:spcBef>
              <a:spcAft>
                <a:spcPct val="0"/>
              </a:spcAft>
              <a:defRPr>
                <a:solidFill>
                  <a:schemeClr val="tx1"/>
                </a:solidFill>
                <a:latin typeface="Arial" charset="0"/>
                <a:ea typeface="ＭＳ Ｐゴシック" charset="0"/>
              </a:defRPr>
            </a:lvl9pPr>
          </a:lstStyle>
          <a:p>
            <a:pPr eaLnBrk="0" hangingPunct="0"/>
            <a:r>
              <a:rPr lang="en-US" sz="3900" b="1"/>
              <a:t>Things to Consider BEFORE Filing</a:t>
            </a:r>
          </a:p>
        </p:txBody>
      </p:sp>
      <p:sp>
        <p:nvSpPr>
          <p:cNvPr id="40963" name="Text Box 3"/>
          <p:cNvSpPr txBox="1">
            <a:spLocks noChangeArrowheads="1"/>
          </p:cNvSpPr>
          <p:nvPr/>
        </p:nvSpPr>
        <p:spPr bwMode="auto">
          <a:xfrm>
            <a:off x="161925" y="6369050"/>
            <a:ext cx="40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fld id="{575BD5D5-E0FB-4543-8B79-D6274E451552}" type="slidenum">
              <a:rPr lang="en-US" sz="1600">
                <a:latin typeface="Tahoma" charset="0"/>
              </a:rPr>
              <a:pPr eaLnBrk="0" hangingPunct="0"/>
              <a:t>102</a:t>
            </a:fld>
            <a:endParaRPr lang="en-US" sz="1200">
              <a:latin typeface="Tahoma" charset="0"/>
            </a:endParaRPr>
          </a:p>
        </p:txBody>
      </p:sp>
      <p:sp>
        <p:nvSpPr>
          <p:cNvPr id="40964" name="Text Box 4"/>
          <p:cNvSpPr txBox="1">
            <a:spLocks noChangeArrowheads="1"/>
          </p:cNvSpPr>
          <p:nvPr/>
        </p:nvSpPr>
        <p:spPr bwMode="auto">
          <a:xfrm>
            <a:off x="1600200" y="2057400"/>
            <a:ext cx="7543800" cy="414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pPr>
            <a:r>
              <a:rPr lang="en-US" sz="2800"/>
              <a:t>A bankruptcy filing could determine whether 	or not you get a job.</a:t>
            </a:r>
          </a:p>
          <a:p>
            <a:pPr>
              <a:buFontTx/>
              <a:buChar char="•"/>
            </a:pPr>
            <a:r>
              <a:rPr lang="en-US" sz="2800"/>
              <a:t>Your insurance rates could rise.</a:t>
            </a:r>
          </a:p>
          <a:p>
            <a:pPr>
              <a:buFontTx/>
              <a:buChar char="•"/>
            </a:pPr>
            <a:r>
              <a:rPr lang="en-US" sz="2800"/>
              <a:t>You may find it difficult to rent an apartment 	or qualify for a home loan.</a:t>
            </a:r>
          </a:p>
          <a:p>
            <a:pPr>
              <a:buFontTx/>
              <a:buChar char="•"/>
            </a:pPr>
            <a:r>
              <a:rPr lang="en-US" sz="2800"/>
              <a:t>Bankruptcies stay on your credit report for 	10 years.</a:t>
            </a:r>
          </a:p>
          <a:p>
            <a:pPr>
              <a:buFontTx/>
              <a:buChar char="•"/>
            </a:pPr>
            <a:r>
              <a:rPr lang="en-US" sz="2800"/>
              <a:t>Bankruptcy can lower your credit score.</a:t>
            </a:r>
            <a:endParaRPr lang="en-US" sz="2800">
              <a:solidFill>
                <a:srgbClr val="000000"/>
              </a:solidFill>
            </a:endParaRPr>
          </a:p>
          <a:p>
            <a:pPr>
              <a:spcBef>
                <a:spcPct val="50000"/>
              </a:spcBef>
              <a:buFontTx/>
              <a:buChar char="•"/>
            </a:pPr>
            <a:endParaRPr lang="en-US" sz="2800"/>
          </a:p>
        </p:txBody>
      </p:sp>
    </p:spTree>
    <p:extLst>
      <p:ext uri="{BB962C8B-B14F-4D97-AF65-F5344CB8AC3E}">
        <p14:creationId xmlns:p14="http://schemas.microsoft.com/office/powerpoint/2010/main" val="678171597"/>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63538" y="1692275"/>
            <a:ext cx="4894262" cy="1736725"/>
          </a:xfrm>
        </p:spPr>
        <p:txBody>
          <a:bodyPr/>
          <a:lstStyle/>
          <a:p>
            <a:r>
              <a:rPr lang="en-US"/>
              <a:t>Savings vs. Investing</a:t>
            </a:r>
          </a:p>
        </p:txBody>
      </p:sp>
      <p:pic>
        <p:nvPicPr>
          <p:cNvPr id="2065" name="Picture 17" descr="MCj0379551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00200"/>
            <a:ext cx="3690938" cy="4022725"/>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descr="logo_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114800"/>
            <a:ext cx="3365500" cy="127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49720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7813"/>
            <a:ext cx="8229600" cy="1052512"/>
          </a:xfrm>
        </p:spPr>
        <p:txBody>
          <a:bodyPr/>
          <a:lstStyle/>
          <a:p>
            <a:r>
              <a:rPr lang="en-US"/>
              <a:t>Savings</a:t>
            </a:r>
          </a:p>
        </p:txBody>
      </p:sp>
      <p:sp>
        <p:nvSpPr>
          <p:cNvPr id="5124" name="Text Box 4"/>
          <p:cNvSpPr txBox="1">
            <a:spLocks noChangeArrowheads="1"/>
          </p:cNvSpPr>
          <p:nvPr/>
        </p:nvSpPr>
        <p:spPr bwMode="auto">
          <a:xfrm>
            <a:off x="381000" y="4837113"/>
            <a:ext cx="815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endParaRPr lang="en-US">
              <a:cs typeface="Arial" charset="0"/>
            </a:endParaRPr>
          </a:p>
        </p:txBody>
      </p:sp>
      <p:sp>
        <p:nvSpPr>
          <p:cNvPr id="5125" name="Text Box 5"/>
          <p:cNvSpPr txBox="1">
            <a:spLocks noChangeArrowheads="1"/>
          </p:cNvSpPr>
          <p:nvPr/>
        </p:nvSpPr>
        <p:spPr bwMode="auto">
          <a:xfrm>
            <a:off x="1066800" y="4267200"/>
            <a:ext cx="7467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sz="3200">
                <a:solidFill>
                  <a:schemeClr val="hlink"/>
                </a:solidFill>
                <a:latin typeface="Gill Sans MT" charset="0"/>
                <a:cs typeface="Arial" charset="0"/>
              </a:rPr>
              <a:t>Investing is the purchase of assets with the goal of increasing future income.</a:t>
            </a:r>
          </a:p>
        </p:txBody>
      </p:sp>
      <p:sp>
        <p:nvSpPr>
          <p:cNvPr id="5126" name="Text Box 6"/>
          <p:cNvSpPr txBox="1">
            <a:spLocks noChangeArrowheads="1"/>
          </p:cNvSpPr>
          <p:nvPr/>
        </p:nvSpPr>
        <p:spPr bwMode="auto">
          <a:xfrm>
            <a:off x="1066800" y="1600200"/>
            <a:ext cx="7315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sz="3200">
                <a:solidFill>
                  <a:schemeClr val="hlink"/>
                </a:solidFill>
                <a:latin typeface="Gill Sans MT" charset="0"/>
              </a:rPr>
              <a:t>Savings is the portion of current income not spent on consumption.</a:t>
            </a:r>
          </a:p>
        </p:txBody>
      </p:sp>
      <p:sp>
        <p:nvSpPr>
          <p:cNvPr id="5127" name="Rectangle 7"/>
          <p:cNvSpPr>
            <a:spLocks noChangeArrowheads="1"/>
          </p:cNvSpPr>
          <p:nvPr/>
        </p:nvSpPr>
        <p:spPr bwMode="auto">
          <a:xfrm>
            <a:off x="609600" y="3200400"/>
            <a:ext cx="8229600"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nchorCtr="1"/>
          <a:lstStyle/>
          <a:p>
            <a:pPr algn="ctr" eaLnBrk="1" hangingPunct="1"/>
            <a:r>
              <a:rPr lang="en-US" sz="4400">
                <a:solidFill>
                  <a:schemeClr val="tx2"/>
                </a:solidFill>
                <a:effectLst>
                  <a:outerShdw blurRad="38100" dist="38100" dir="2700000" algn="tl">
                    <a:srgbClr val="000000"/>
                  </a:outerShdw>
                </a:effectLst>
              </a:rPr>
              <a:t>Investments</a:t>
            </a:r>
          </a:p>
        </p:txBody>
      </p:sp>
    </p:spTree>
    <p:extLst>
      <p:ext uri="{BB962C8B-B14F-4D97-AF65-F5344CB8AC3E}">
        <p14:creationId xmlns:p14="http://schemas.microsoft.com/office/powerpoint/2010/main" val="1910513934"/>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43490" y="679386"/>
            <a:ext cx="7024744" cy="1143000"/>
          </a:xfrm>
        </p:spPr>
        <p:txBody>
          <a:bodyPr/>
          <a:lstStyle/>
          <a:p>
            <a:r>
              <a:rPr lang="en-US"/>
              <a:t>Risk, Return, and Liquidity</a:t>
            </a:r>
          </a:p>
        </p:txBody>
      </p:sp>
      <p:sp>
        <p:nvSpPr>
          <p:cNvPr id="8195" name="Rectangle 3"/>
          <p:cNvSpPr>
            <a:spLocks noGrp="1" noChangeArrowheads="1"/>
          </p:cNvSpPr>
          <p:nvPr>
            <p:ph type="body" idx="1"/>
          </p:nvPr>
        </p:nvSpPr>
        <p:spPr>
          <a:xfrm>
            <a:off x="1043490" y="2404938"/>
            <a:ext cx="7010400" cy="4648200"/>
          </a:xfrm>
        </p:spPr>
        <p:txBody>
          <a:bodyPr/>
          <a:lstStyle/>
          <a:p>
            <a:r>
              <a:rPr lang="en-US" b="1" dirty="0"/>
              <a:t>Risk</a:t>
            </a:r>
            <a:endParaRPr lang="en-US" dirty="0"/>
          </a:p>
          <a:p>
            <a:pPr lvl="1"/>
            <a:r>
              <a:rPr lang="en-US" dirty="0"/>
              <a:t>The chance that the value of an investment will decrease.</a:t>
            </a:r>
          </a:p>
          <a:p>
            <a:r>
              <a:rPr lang="en-US" b="1" dirty="0"/>
              <a:t>Return</a:t>
            </a:r>
            <a:endParaRPr lang="en-US" dirty="0"/>
          </a:p>
          <a:p>
            <a:pPr lvl="1"/>
            <a:r>
              <a:rPr lang="en-US" dirty="0"/>
              <a:t>The profit or yield from an investment.</a:t>
            </a:r>
          </a:p>
          <a:p>
            <a:r>
              <a:rPr lang="en-US" b="1" dirty="0"/>
              <a:t>Liquidity</a:t>
            </a:r>
            <a:endParaRPr lang="en-US" dirty="0"/>
          </a:p>
          <a:p>
            <a:pPr lvl="1"/>
            <a:r>
              <a:rPr lang="en-US" dirty="0"/>
              <a:t>The ability of an investment to be converted into cash quickly without loss of value.</a:t>
            </a:r>
          </a:p>
        </p:txBody>
      </p:sp>
    </p:spTree>
    <p:extLst>
      <p:ext uri="{BB962C8B-B14F-4D97-AF65-F5344CB8AC3E}">
        <p14:creationId xmlns:p14="http://schemas.microsoft.com/office/powerpoint/2010/main" val="1295972533"/>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Risk, Return, and Liquidity</a:t>
            </a:r>
          </a:p>
        </p:txBody>
      </p:sp>
      <p:sp>
        <p:nvSpPr>
          <p:cNvPr id="9219" name="Rectangle 3"/>
          <p:cNvSpPr>
            <a:spLocks noGrp="1" noChangeArrowheads="1"/>
          </p:cNvSpPr>
          <p:nvPr>
            <p:ph type="body" sz="half" idx="4294967295"/>
          </p:nvPr>
        </p:nvSpPr>
        <p:spPr>
          <a:xfrm>
            <a:off x="762000" y="2133600"/>
            <a:ext cx="4025900" cy="4525963"/>
          </a:xfrm>
          <a:prstGeom prst="rect">
            <a:avLst/>
          </a:prstGeom>
        </p:spPr>
        <p:txBody>
          <a:bodyPr/>
          <a:lstStyle/>
          <a:p>
            <a:r>
              <a:rPr lang="en-US" sz="3200"/>
              <a:t>Savings</a:t>
            </a:r>
          </a:p>
          <a:p>
            <a:pPr lvl="1"/>
            <a:r>
              <a:rPr lang="en-US" sz="2800"/>
              <a:t>Low risk</a:t>
            </a:r>
          </a:p>
          <a:p>
            <a:pPr lvl="1"/>
            <a:r>
              <a:rPr lang="en-US" sz="2800"/>
              <a:t>Low return</a:t>
            </a:r>
          </a:p>
          <a:p>
            <a:pPr lvl="1"/>
            <a:r>
              <a:rPr lang="en-US" sz="2800"/>
              <a:t>High liquidity</a:t>
            </a:r>
          </a:p>
        </p:txBody>
      </p:sp>
      <p:sp>
        <p:nvSpPr>
          <p:cNvPr id="9220" name="Rectangle 4"/>
          <p:cNvSpPr>
            <a:spLocks noGrp="1" noChangeArrowheads="1"/>
          </p:cNvSpPr>
          <p:nvPr>
            <p:ph type="body" sz="half" idx="4294967295"/>
          </p:nvPr>
        </p:nvSpPr>
        <p:spPr>
          <a:xfrm>
            <a:off x="4419600" y="2057400"/>
            <a:ext cx="4025900" cy="4525963"/>
          </a:xfrm>
          <a:prstGeom prst="rect">
            <a:avLst/>
          </a:prstGeom>
        </p:spPr>
        <p:txBody>
          <a:bodyPr/>
          <a:lstStyle/>
          <a:p>
            <a:pPr>
              <a:buClr>
                <a:srgbClr val="006600"/>
              </a:buClr>
            </a:pPr>
            <a:r>
              <a:rPr lang="en-US" sz="3200"/>
              <a:t>Investments</a:t>
            </a:r>
          </a:p>
          <a:p>
            <a:pPr lvl="1">
              <a:buClr>
                <a:srgbClr val="006600"/>
              </a:buClr>
            </a:pPr>
            <a:r>
              <a:rPr lang="en-US" sz="2800"/>
              <a:t>High risk</a:t>
            </a:r>
          </a:p>
          <a:p>
            <a:pPr lvl="1">
              <a:buClr>
                <a:srgbClr val="006600"/>
              </a:buClr>
            </a:pPr>
            <a:r>
              <a:rPr lang="en-US" sz="2800"/>
              <a:t>High return</a:t>
            </a:r>
          </a:p>
          <a:p>
            <a:pPr lvl="1">
              <a:buClr>
                <a:srgbClr val="006600"/>
              </a:buClr>
            </a:pPr>
            <a:r>
              <a:rPr lang="en-US" sz="2800"/>
              <a:t>Low liquidity</a:t>
            </a:r>
          </a:p>
        </p:txBody>
      </p:sp>
    </p:spTree>
    <p:extLst>
      <p:ext uri="{BB962C8B-B14F-4D97-AF65-F5344CB8AC3E}">
        <p14:creationId xmlns:p14="http://schemas.microsoft.com/office/powerpoint/2010/main" val="627495276"/>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Time Value of Money</a:t>
            </a:r>
          </a:p>
        </p:txBody>
      </p:sp>
      <p:sp>
        <p:nvSpPr>
          <p:cNvPr id="13315" name="Rectangle 3"/>
          <p:cNvSpPr>
            <a:spLocks noGrp="1" noChangeArrowheads="1"/>
          </p:cNvSpPr>
          <p:nvPr>
            <p:ph type="body" idx="1"/>
          </p:nvPr>
        </p:nvSpPr>
        <p:spPr>
          <a:xfrm>
            <a:off x="914400" y="1905000"/>
            <a:ext cx="7315200" cy="4525963"/>
          </a:xfrm>
        </p:spPr>
        <p:txBody>
          <a:bodyPr/>
          <a:lstStyle/>
          <a:p>
            <a:r>
              <a:rPr lang="en-US"/>
              <a:t>The time value of money refers to the fact that a dollar in hand today is worth more than a dollar promised at some future time. </a:t>
            </a:r>
          </a:p>
          <a:p>
            <a:pPr>
              <a:buFont typeface="Wingdings" charset="0"/>
              <a:buNone/>
            </a:pPr>
            <a:endParaRPr lang="en-US"/>
          </a:p>
        </p:txBody>
      </p:sp>
    </p:spTree>
    <p:extLst>
      <p:ext uri="{BB962C8B-B14F-4D97-AF65-F5344CB8AC3E}">
        <p14:creationId xmlns:p14="http://schemas.microsoft.com/office/powerpoint/2010/main" val="3621364332"/>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Future Value</a:t>
            </a:r>
          </a:p>
        </p:txBody>
      </p:sp>
      <p:sp>
        <p:nvSpPr>
          <p:cNvPr id="14339" name="Rectangle 3"/>
          <p:cNvSpPr>
            <a:spLocks noGrp="1" noChangeArrowheads="1"/>
          </p:cNvSpPr>
          <p:nvPr>
            <p:ph type="body" idx="1"/>
          </p:nvPr>
        </p:nvSpPr>
        <p:spPr/>
        <p:txBody>
          <a:bodyPr/>
          <a:lstStyle/>
          <a:p>
            <a:r>
              <a:rPr lang="en-US"/>
              <a:t>Refers to the amount of money to which an investment will grow over a finite period of time at a given interest rate. </a:t>
            </a:r>
          </a:p>
          <a:p>
            <a:r>
              <a:rPr lang="en-US"/>
              <a:t>Put another way, future value is the cash value of an investment at a particular time in the future.</a:t>
            </a:r>
            <a:r>
              <a:rPr lang="en-US">
                <a:solidFill>
                  <a:srgbClr val="000000"/>
                </a:solidFill>
                <a:effectLst>
                  <a:outerShdw blurRad="38100" dist="38100" dir="2700000" algn="tl">
                    <a:srgbClr val="FFFFFF"/>
                  </a:outerShdw>
                </a:effectLst>
                <a:latin typeface="Trebuchet MS" charset="0"/>
              </a:rPr>
              <a:t> </a:t>
            </a:r>
          </a:p>
        </p:txBody>
      </p:sp>
      <p:pic>
        <p:nvPicPr>
          <p:cNvPr id="14344" name="Picture 8" descr="MPj0387785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419600"/>
            <a:ext cx="2438400" cy="1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419801"/>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Pj031392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1600200" y="1828800"/>
            <a:ext cx="6019800" cy="914400"/>
          </a:xfrm>
          <a:solidFill>
            <a:srgbClr val="800000">
              <a:alpha val="66000"/>
            </a:srgbClr>
          </a:solidFill>
          <a:ln/>
        </p:spPr>
        <p:txBody>
          <a:bodyPr/>
          <a:lstStyle/>
          <a:p>
            <a:r>
              <a:rPr lang="en-US" sz="4000"/>
              <a:t> </a:t>
            </a:r>
            <a:r>
              <a:rPr lang="en-US" sz="4000">
                <a:solidFill>
                  <a:schemeClr val="bg1"/>
                </a:solidFill>
              </a:rPr>
              <a:t>Types of Investments</a:t>
            </a:r>
          </a:p>
        </p:txBody>
      </p:sp>
      <p:pic>
        <p:nvPicPr>
          <p:cNvPr id="2053" name="Picture 5" descr="logo_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505200"/>
            <a:ext cx="3365500" cy="127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029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81000" y="789354"/>
            <a:ext cx="8458200" cy="990600"/>
          </a:xfrm>
        </p:spPr>
        <p:txBody>
          <a:bodyPr>
            <a:normAutofit fontScale="90000"/>
          </a:bodyPr>
          <a:lstStyle/>
          <a:p>
            <a:r>
              <a:rPr lang="en-US" dirty="0"/>
              <a:t>Examples of Marketing, Advertising &amp; Sales Strategies</a:t>
            </a:r>
          </a:p>
        </p:txBody>
      </p:sp>
      <p:sp>
        <p:nvSpPr>
          <p:cNvPr id="76803" name="Rectangle 3"/>
          <p:cNvSpPr>
            <a:spLocks noGrp="1" noChangeArrowheads="1"/>
          </p:cNvSpPr>
          <p:nvPr>
            <p:ph type="body" sz="half" idx="4294967295"/>
          </p:nvPr>
        </p:nvSpPr>
        <p:spPr>
          <a:xfrm>
            <a:off x="698500" y="2244725"/>
            <a:ext cx="4025900" cy="4079875"/>
          </a:xfrm>
          <a:prstGeom prst="rect">
            <a:avLst/>
          </a:prstGeom>
        </p:spPr>
        <p:txBody>
          <a:bodyPr/>
          <a:lstStyle/>
          <a:p>
            <a:r>
              <a:rPr lang="en-US"/>
              <a:t>Clearance Sales</a:t>
            </a:r>
          </a:p>
          <a:p>
            <a:r>
              <a:rPr lang="en-US"/>
              <a:t>Holiday Sales</a:t>
            </a:r>
          </a:p>
          <a:p>
            <a:r>
              <a:rPr lang="en-US"/>
              <a:t>Coupons</a:t>
            </a:r>
          </a:p>
          <a:p>
            <a:r>
              <a:rPr lang="en-US"/>
              <a:t>Rebates</a:t>
            </a:r>
          </a:p>
          <a:p>
            <a:r>
              <a:rPr lang="en-US"/>
              <a:t>Sweepstakes</a:t>
            </a:r>
          </a:p>
          <a:p>
            <a:r>
              <a:rPr lang="en-US"/>
              <a:t>Contests</a:t>
            </a:r>
          </a:p>
          <a:p>
            <a:r>
              <a:rPr lang="en-US"/>
              <a:t>Sales People</a:t>
            </a:r>
          </a:p>
        </p:txBody>
      </p:sp>
      <p:sp>
        <p:nvSpPr>
          <p:cNvPr id="76804" name="Rectangle 4"/>
          <p:cNvSpPr>
            <a:spLocks noGrp="1" noChangeArrowheads="1"/>
          </p:cNvSpPr>
          <p:nvPr>
            <p:ph type="body" sz="half" idx="4294967295"/>
          </p:nvPr>
        </p:nvSpPr>
        <p:spPr>
          <a:xfrm>
            <a:off x="4572000" y="2209800"/>
            <a:ext cx="3962400" cy="4343400"/>
          </a:xfrm>
          <a:prstGeom prst="rect">
            <a:avLst/>
          </a:prstGeom>
        </p:spPr>
        <p:txBody>
          <a:bodyPr/>
          <a:lstStyle/>
          <a:p>
            <a:r>
              <a:rPr lang="en-US"/>
              <a:t>Attractive Décor</a:t>
            </a:r>
          </a:p>
          <a:p>
            <a:r>
              <a:rPr lang="en-US"/>
              <a:t>Background Music</a:t>
            </a:r>
          </a:p>
          <a:p>
            <a:r>
              <a:rPr lang="en-US"/>
              <a:t>Items purchased most often are in back of store (bread/milk)</a:t>
            </a:r>
          </a:p>
          <a:p>
            <a:r>
              <a:rPr lang="en-US"/>
              <a:t>Most profitable items are given prominent positions.</a:t>
            </a:r>
          </a:p>
        </p:txBody>
      </p:sp>
    </p:spTree>
    <p:extLst>
      <p:ext uri="{BB962C8B-B14F-4D97-AF65-F5344CB8AC3E}">
        <p14:creationId xmlns:p14="http://schemas.microsoft.com/office/powerpoint/2010/main" val="1536034911"/>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43490" y="822251"/>
            <a:ext cx="7024744" cy="1143000"/>
          </a:xfrm>
        </p:spPr>
        <p:txBody>
          <a:bodyPr/>
          <a:lstStyle/>
          <a:p>
            <a:r>
              <a:rPr lang="en-US" dirty="0"/>
              <a:t>Types of Investments</a:t>
            </a:r>
          </a:p>
        </p:txBody>
      </p:sp>
      <p:sp>
        <p:nvSpPr>
          <p:cNvPr id="5123" name="Rectangle 3"/>
          <p:cNvSpPr>
            <a:spLocks noGrp="1" noChangeArrowheads="1"/>
          </p:cNvSpPr>
          <p:nvPr>
            <p:ph type="body" idx="1"/>
          </p:nvPr>
        </p:nvSpPr>
        <p:spPr>
          <a:xfrm>
            <a:off x="1057834" y="2052863"/>
            <a:ext cx="7010400" cy="4525963"/>
          </a:xfrm>
        </p:spPr>
        <p:txBody>
          <a:bodyPr/>
          <a:lstStyle/>
          <a:p>
            <a:r>
              <a:rPr lang="en-US" dirty="0"/>
              <a:t>Stocks</a:t>
            </a:r>
          </a:p>
          <a:p>
            <a:r>
              <a:rPr lang="en-US" dirty="0"/>
              <a:t>Bonds</a:t>
            </a:r>
          </a:p>
          <a:p>
            <a:r>
              <a:rPr lang="en-US" dirty="0"/>
              <a:t>Mutual Funds</a:t>
            </a:r>
          </a:p>
          <a:p>
            <a:r>
              <a:rPr lang="en-US" dirty="0"/>
              <a:t>Real Estate</a:t>
            </a:r>
          </a:p>
          <a:p>
            <a:r>
              <a:rPr lang="en-US" dirty="0"/>
              <a:t>Savings/Certificates of Deposit</a:t>
            </a:r>
          </a:p>
          <a:p>
            <a:r>
              <a:rPr lang="en-US" dirty="0"/>
              <a:t>Collectibles</a:t>
            </a:r>
          </a:p>
        </p:txBody>
      </p:sp>
    </p:spTree>
    <p:extLst>
      <p:ext uri="{BB962C8B-B14F-4D97-AF65-F5344CB8AC3E}">
        <p14:creationId xmlns:p14="http://schemas.microsoft.com/office/powerpoint/2010/main" val="4095804766"/>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Stocks</a:t>
            </a:r>
          </a:p>
        </p:txBody>
      </p:sp>
      <p:sp>
        <p:nvSpPr>
          <p:cNvPr id="6147" name="Rectangle 3"/>
          <p:cNvSpPr>
            <a:spLocks noGrp="1" noChangeArrowheads="1"/>
          </p:cNvSpPr>
          <p:nvPr>
            <p:ph type="body" idx="1"/>
          </p:nvPr>
        </p:nvSpPr>
        <p:spPr>
          <a:xfrm>
            <a:off x="914400" y="2057400"/>
            <a:ext cx="7543800" cy="4114800"/>
          </a:xfrm>
        </p:spPr>
        <p:txBody>
          <a:bodyPr/>
          <a:lstStyle/>
          <a:p>
            <a:r>
              <a:rPr lang="en-US"/>
              <a:t>An investment that represents ownership in a company or corporation.</a:t>
            </a:r>
          </a:p>
        </p:txBody>
      </p:sp>
    </p:spTree>
    <p:extLst>
      <p:ext uri="{BB962C8B-B14F-4D97-AF65-F5344CB8AC3E}">
        <p14:creationId xmlns:p14="http://schemas.microsoft.com/office/powerpoint/2010/main" val="3726294172"/>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ctrTitle" idx="4294967295"/>
          </p:nvPr>
        </p:nvSpPr>
        <p:spPr>
          <a:xfrm>
            <a:off x="803047" y="1881813"/>
            <a:ext cx="7772400" cy="1470025"/>
          </a:xfrm>
        </p:spPr>
        <p:txBody>
          <a:bodyPr>
            <a:normAutofit fontScale="90000"/>
          </a:bodyPr>
          <a:lstStyle/>
          <a:p>
            <a:r>
              <a:rPr lang="en-US" sz="5400" dirty="0"/>
              <a:t>How Well the Stock Market is Doing Overall</a:t>
            </a:r>
          </a:p>
        </p:txBody>
      </p:sp>
    </p:spTree>
    <p:extLst>
      <p:ext uri="{BB962C8B-B14F-4D97-AF65-F5344CB8AC3E}">
        <p14:creationId xmlns:p14="http://schemas.microsoft.com/office/powerpoint/2010/main" val="3768483023"/>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3 Basic Indicators</a:t>
            </a:r>
          </a:p>
        </p:txBody>
      </p:sp>
      <p:sp>
        <p:nvSpPr>
          <p:cNvPr id="31747" name="Rectangle 3"/>
          <p:cNvSpPr>
            <a:spLocks noGrp="1" noChangeArrowheads="1"/>
          </p:cNvSpPr>
          <p:nvPr>
            <p:ph type="body" idx="1"/>
          </p:nvPr>
        </p:nvSpPr>
        <p:spPr/>
        <p:txBody>
          <a:bodyPr>
            <a:normAutofit fontScale="85000" lnSpcReduction="20000"/>
          </a:bodyPr>
          <a:lstStyle/>
          <a:p>
            <a:pPr>
              <a:lnSpc>
                <a:spcPct val="90000"/>
              </a:lnSpc>
            </a:pPr>
            <a:r>
              <a:rPr lang="en-US" sz="2800" dirty="0">
                <a:solidFill>
                  <a:schemeClr val="hlink"/>
                </a:solidFill>
              </a:rPr>
              <a:t>Dow Jones Industrial Average (</a:t>
            </a:r>
            <a:r>
              <a:rPr lang="ja-JP" altLang="en-US" sz="2800" dirty="0">
                <a:solidFill>
                  <a:schemeClr val="hlink"/>
                </a:solidFill>
                <a:latin typeface="Arial"/>
              </a:rPr>
              <a:t>“</a:t>
            </a:r>
            <a:r>
              <a:rPr lang="en-US" sz="2800" dirty="0">
                <a:solidFill>
                  <a:schemeClr val="hlink"/>
                </a:solidFill>
              </a:rPr>
              <a:t>DOW</a:t>
            </a:r>
            <a:r>
              <a:rPr lang="ja-JP" altLang="en-US" sz="2800" dirty="0">
                <a:solidFill>
                  <a:schemeClr val="hlink"/>
                </a:solidFill>
                <a:latin typeface="Arial"/>
              </a:rPr>
              <a:t>”</a:t>
            </a:r>
            <a:r>
              <a:rPr lang="en-US" sz="2800" dirty="0">
                <a:solidFill>
                  <a:schemeClr val="hlink"/>
                </a:solidFill>
              </a:rPr>
              <a:t>)</a:t>
            </a:r>
          </a:p>
          <a:p>
            <a:pPr lvl="1">
              <a:lnSpc>
                <a:spcPct val="90000"/>
              </a:lnSpc>
            </a:pPr>
            <a:r>
              <a:rPr lang="en-US" sz="2400" dirty="0"/>
              <a:t>Lists the 30 leading industrial blue chip stocks</a:t>
            </a:r>
          </a:p>
          <a:p>
            <a:pPr>
              <a:lnSpc>
                <a:spcPct val="90000"/>
              </a:lnSpc>
            </a:pPr>
            <a:r>
              <a:rPr lang="en-US" sz="2800" dirty="0">
                <a:solidFill>
                  <a:schemeClr val="hlink"/>
                </a:solidFill>
              </a:rPr>
              <a:t>Standard and Poor</a:t>
            </a:r>
            <a:r>
              <a:rPr lang="ja-JP" altLang="en-US" sz="2800" dirty="0">
                <a:solidFill>
                  <a:schemeClr val="hlink"/>
                </a:solidFill>
                <a:latin typeface="Arial"/>
              </a:rPr>
              <a:t>’</a:t>
            </a:r>
            <a:r>
              <a:rPr lang="en-US" sz="2800" dirty="0">
                <a:solidFill>
                  <a:schemeClr val="hlink"/>
                </a:solidFill>
              </a:rPr>
              <a:t>s 500 Composite Index</a:t>
            </a:r>
          </a:p>
          <a:p>
            <a:pPr lvl="1">
              <a:lnSpc>
                <a:spcPct val="90000"/>
              </a:lnSpc>
            </a:pPr>
            <a:r>
              <a:rPr lang="en-US" sz="2400" dirty="0"/>
              <a:t>Covers market activity for 500 stocks</a:t>
            </a:r>
          </a:p>
          <a:p>
            <a:pPr lvl="1">
              <a:lnSpc>
                <a:spcPct val="90000"/>
              </a:lnSpc>
            </a:pPr>
            <a:r>
              <a:rPr lang="en-US" sz="2400" dirty="0"/>
              <a:t>More accurate than DOW because it evaluates a greater variety of stock</a:t>
            </a:r>
          </a:p>
          <a:p>
            <a:pPr>
              <a:lnSpc>
                <a:spcPct val="90000"/>
              </a:lnSpc>
            </a:pPr>
            <a:r>
              <a:rPr lang="en-US" sz="2800" dirty="0">
                <a:solidFill>
                  <a:schemeClr val="hlink"/>
                </a:solidFill>
              </a:rPr>
              <a:t>National Association of Security Dealers Automated Quotations (</a:t>
            </a:r>
            <a:r>
              <a:rPr lang="ja-JP" altLang="en-US" sz="2800" dirty="0">
                <a:solidFill>
                  <a:schemeClr val="hlink"/>
                </a:solidFill>
                <a:latin typeface="Arial"/>
              </a:rPr>
              <a:t>“</a:t>
            </a:r>
            <a:r>
              <a:rPr lang="en-US" sz="2800" dirty="0">
                <a:solidFill>
                  <a:schemeClr val="hlink"/>
                </a:solidFill>
              </a:rPr>
              <a:t>NASDAQ</a:t>
            </a:r>
            <a:r>
              <a:rPr lang="ja-JP" altLang="en-US" sz="2800" dirty="0">
                <a:solidFill>
                  <a:schemeClr val="hlink"/>
                </a:solidFill>
                <a:latin typeface="Arial"/>
              </a:rPr>
              <a:t>”</a:t>
            </a:r>
            <a:r>
              <a:rPr lang="en-US" sz="2800" dirty="0">
                <a:solidFill>
                  <a:schemeClr val="hlink"/>
                </a:solidFill>
              </a:rPr>
              <a:t>)</a:t>
            </a:r>
          </a:p>
          <a:p>
            <a:pPr lvl="1">
              <a:lnSpc>
                <a:spcPct val="90000"/>
              </a:lnSpc>
            </a:pPr>
            <a:r>
              <a:rPr lang="en-US" sz="2400" dirty="0"/>
              <a:t>Monitors fast moving technology companies</a:t>
            </a:r>
          </a:p>
          <a:p>
            <a:pPr lvl="1">
              <a:lnSpc>
                <a:spcPct val="90000"/>
              </a:lnSpc>
            </a:pPr>
            <a:r>
              <a:rPr lang="en-US" sz="2400" dirty="0"/>
              <a:t>Speculative stocks, show dramatic ups and downs</a:t>
            </a:r>
          </a:p>
        </p:txBody>
      </p:sp>
    </p:spTree>
    <p:extLst>
      <p:ext uri="{BB962C8B-B14F-4D97-AF65-F5344CB8AC3E}">
        <p14:creationId xmlns:p14="http://schemas.microsoft.com/office/powerpoint/2010/main" val="27192418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74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74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74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74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7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043490" y="896947"/>
            <a:ext cx="7024744" cy="1143000"/>
          </a:xfrm>
        </p:spPr>
        <p:txBody>
          <a:bodyPr/>
          <a:lstStyle/>
          <a:p>
            <a:r>
              <a:rPr lang="en-US" dirty="0"/>
              <a:t>Ups and Downs</a:t>
            </a:r>
          </a:p>
        </p:txBody>
      </p:sp>
      <p:sp>
        <p:nvSpPr>
          <p:cNvPr id="32771" name="Rectangle 3"/>
          <p:cNvSpPr>
            <a:spLocks noGrp="1" noChangeArrowheads="1"/>
          </p:cNvSpPr>
          <p:nvPr>
            <p:ph type="body" idx="1"/>
          </p:nvPr>
        </p:nvSpPr>
        <p:spPr>
          <a:xfrm>
            <a:off x="457200" y="2039947"/>
            <a:ext cx="8001000" cy="1905000"/>
          </a:xfrm>
        </p:spPr>
        <p:txBody>
          <a:bodyPr/>
          <a:lstStyle/>
          <a:p>
            <a:r>
              <a:rPr lang="en-US" sz="2800" dirty="0">
                <a:solidFill>
                  <a:schemeClr val="hlink"/>
                </a:solidFill>
              </a:rPr>
              <a:t>The term bull market means the market is doing well because investors are optimistic about the economy and are purchasing stocks</a:t>
            </a:r>
          </a:p>
          <a:p>
            <a:pPr lvl="1">
              <a:buFontTx/>
              <a:buNone/>
            </a:pPr>
            <a:endParaRPr lang="en-US" sz="2400" dirty="0"/>
          </a:p>
        </p:txBody>
      </p:sp>
      <p:pic>
        <p:nvPicPr>
          <p:cNvPr id="32775" name="Picture 7" descr="66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429000"/>
            <a:ext cx="3276600" cy="2740025"/>
          </a:xfrm>
          <a:prstGeom prst="rect">
            <a:avLst/>
          </a:prstGeom>
          <a:noFill/>
          <a:extLst>
            <a:ext uri="{909E8E84-426E-40dd-AFC4-6F175D3DCCD1}">
              <a14:hiddenFill xmlns:a14="http://schemas.microsoft.com/office/drawing/2010/main">
                <a:solidFill>
                  <a:srgbClr val="FFFFFF"/>
                </a:solidFill>
              </a14:hiddenFill>
            </a:ext>
          </a:extLst>
        </p:spPr>
      </p:pic>
      <p:sp>
        <p:nvSpPr>
          <p:cNvPr id="32776" name="Rectangle 8"/>
          <p:cNvSpPr>
            <a:spLocks noChangeArrowheads="1"/>
          </p:cNvSpPr>
          <p:nvPr/>
        </p:nvSpPr>
        <p:spPr bwMode="auto">
          <a:xfrm>
            <a:off x="457200" y="3657600"/>
            <a:ext cx="5562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FontTx/>
              <a:buChar char="•"/>
            </a:pPr>
            <a:r>
              <a:rPr lang="en-US" sz="2800" dirty="0">
                <a:solidFill>
                  <a:schemeClr val="hlink"/>
                </a:solidFill>
                <a:latin typeface="Verdana" charset="0"/>
              </a:rPr>
              <a:t>The term bear market means the market is doing poorly and investors are not purchasing stocks or selling stocks already owned</a:t>
            </a:r>
          </a:p>
        </p:txBody>
      </p:sp>
    </p:spTree>
    <p:extLst>
      <p:ext uri="{BB962C8B-B14F-4D97-AF65-F5344CB8AC3E}">
        <p14:creationId xmlns:p14="http://schemas.microsoft.com/office/powerpoint/2010/main" val="32061491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P spid="32776" grpId="0" build="p"/>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Brokers</a:t>
            </a:r>
          </a:p>
        </p:txBody>
      </p:sp>
      <p:sp>
        <p:nvSpPr>
          <p:cNvPr id="35843" name="Rectangle 3"/>
          <p:cNvSpPr>
            <a:spLocks noGrp="1" noChangeArrowheads="1"/>
          </p:cNvSpPr>
          <p:nvPr>
            <p:ph type="body" idx="1"/>
          </p:nvPr>
        </p:nvSpPr>
        <p:spPr/>
        <p:txBody>
          <a:bodyPr/>
          <a:lstStyle/>
          <a:p>
            <a:r>
              <a:rPr lang="en-US">
                <a:solidFill>
                  <a:schemeClr val="hlink"/>
                </a:solidFill>
              </a:rPr>
              <a:t>A Broker is a person who is licensed to buy and sell stocks, provide investment advice, and collect a commission on each purchase or sale</a:t>
            </a:r>
          </a:p>
          <a:p>
            <a:pPr lvl="1"/>
            <a:r>
              <a:rPr lang="en-US"/>
              <a:t>Purchases stocks on an organized exchange (stock market)</a:t>
            </a:r>
          </a:p>
          <a:p>
            <a:pPr lvl="1"/>
            <a:r>
              <a:rPr lang="en-US"/>
              <a:t>Over ¾ of all stocks are bought and sold on an organized exchange</a:t>
            </a:r>
          </a:p>
        </p:txBody>
      </p:sp>
    </p:spTree>
    <p:extLst>
      <p:ext uri="{BB962C8B-B14F-4D97-AF65-F5344CB8AC3E}">
        <p14:creationId xmlns:p14="http://schemas.microsoft.com/office/powerpoint/2010/main" val="35449812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New York Stock Exchange</a:t>
            </a:r>
          </a:p>
        </p:txBody>
      </p:sp>
      <p:sp>
        <p:nvSpPr>
          <p:cNvPr id="37891" name="Rectangle 3"/>
          <p:cNvSpPr>
            <a:spLocks noGrp="1" noChangeArrowheads="1"/>
          </p:cNvSpPr>
          <p:nvPr>
            <p:ph type="body" idx="1"/>
          </p:nvPr>
        </p:nvSpPr>
        <p:spPr/>
        <p:txBody>
          <a:bodyPr/>
          <a:lstStyle/>
          <a:p>
            <a:r>
              <a:rPr lang="en-US">
                <a:solidFill>
                  <a:schemeClr val="hlink"/>
                </a:solidFill>
              </a:rPr>
              <a:t>New York Stock Exchange (NYSE)</a:t>
            </a:r>
          </a:p>
          <a:p>
            <a:pPr lvl="1"/>
            <a:r>
              <a:rPr lang="en-US"/>
              <a:t>Oldest and largest, began in 1792</a:t>
            </a:r>
          </a:p>
          <a:p>
            <a:pPr lvl="1"/>
            <a:r>
              <a:rPr lang="en-US"/>
              <a:t>1,366 seats available</a:t>
            </a:r>
          </a:p>
          <a:p>
            <a:pPr lvl="1"/>
            <a:r>
              <a:rPr lang="en-US"/>
              <a:t>2,800 companies</a:t>
            </a:r>
          </a:p>
          <a:p>
            <a:pPr lvl="1"/>
            <a:r>
              <a:rPr lang="en-US"/>
              <a:t>Average stock price is $33.00</a:t>
            </a:r>
          </a:p>
          <a:p>
            <a:pPr lvl="1"/>
            <a:r>
              <a:rPr lang="en-US"/>
              <a:t>Strict requirements</a:t>
            </a:r>
          </a:p>
          <a:p>
            <a:pPr>
              <a:buFontTx/>
              <a:buNone/>
            </a:pPr>
            <a:endParaRPr lang="en-US">
              <a:solidFill>
                <a:schemeClr val="hlink"/>
              </a:solidFill>
            </a:endParaRPr>
          </a:p>
        </p:txBody>
      </p:sp>
    </p:spTree>
    <p:extLst>
      <p:ext uri="{BB962C8B-B14F-4D97-AF65-F5344CB8AC3E}">
        <p14:creationId xmlns:p14="http://schemas.microsoft.com/office/powerpoint/2010/main" val="39256790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8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8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89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381000"/>
            <a:ext cx="8458200" cy="1143000"/>
          </a:xfrm>
        </p:spPr>
        <p:txBody>
          <a:bodyPr/>
          <a:lstStyle/>
          <a:p>
            <a:r>
              <a:rPr lang="en-US"/>
              <a:t>American Stock Exchange</a:t>
            </a:r>
          </a:p>
        </p:txBody>
      </p:sp>
      <p:sp>
        <p:nvSpPr>
          <p:cNvPr id="38915" name="Rectangle 3"/>
          <p:cNvSpPr>
            <a:spLocks noGrp="1" noChangeArrowheads="1"/>
          </p:cNvSpPr>
          <p:nvPr>
            <p:ph type="body" idx="1"/>
          </p:nvPr>
        </p:nvSpPr>
        <p:spPr/>
        <p:txBody>
          <a:bodyPr/>
          <a:lstStyle/>
          <a:p>
            <a:r>
              <a:rPr lang="en-US">
                <a:solidFill>
                  <a:schemeClr val="hlink"/>
                </a:solidFill>
              </a:rPr>
              <a:t>American Stock Exchange</a:t>
            </a:r>
          </a:p>
          <a:p>
            <a:pPr lvl="1"/>
            <a:r>
              <a:rPr lang="en-US"/>
              <a:t>Began in 1849</a:t>
            </a:r>
          </a:p>
          <a:p>
            <a:pPr lvl="1"/>
            <a:r>
              <a:rPr lang="en-US"/>
              <a:t>2</a:t>
            </a:r>
            <a:r>
              <a:rPr lang="en-US" baseline="30000"/>
              <a:t>nd</a:t>
            </a:r>
            <a:r>
              <a:rPr lang="en-US"/>
              <a:t> largest exchange</a:t>
            </a:r>
          </a:p>
          <a:p>
            <a:pPr lvl="1"/>
            <a:r>
              <a:rPr lang="en-US"/>
              <a:t>It</a:t>
            </a:r>
            <a:r>
              <a:rPr lang="ja-JP" altLang="en-US">
                <a:latin typeface="Arial"/>
              </a:rPr>
              <a:t>’</a:t>
            </a:r>
            <a:r>
              <a:rPr lang="en-US"/>
              <a:t>s requirements are not as strict as NYSE allowing younger, smaller companies to list</a:t>
            </a:r>
          </a:p>
          <a:p>
            <a:pPr lvl="1"/>
            <a:r>
              <a:rPr lang="en-US"/>
              <a:t>Average stock price is $24.00</a:t>
            </a:r>
          </a:p>
        </p:txBody>
      </p:sp>
    </p:spTree>
    <p:extLst>
      <p:ext uri="{BB962C8B-B14F-4D97-AF65-F5344CB8AC3E}">
        <p14:creationId xmlns:p14="http://schemas.microsoft.com/office/powerpoint/2010/main" val="41445107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91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NASDAQ</a:t>
            </a:r>
          </a:p>
        </p:txBody>
      </p:sp>
      <p:sp>
        <p:nvSpPr>
          <p:cNvPr id="40963" name="Rectangle 3"/>
          <p:cNvSpPr>
            <a:spLocks noGrp="1" noChangeArrowheads="1"/>
          </p:cNvSpPr>
          <p:nvPr>
            <p:ph type="body" idx="1"/>
          </p:nvPr>
        </p:nvSpPr>
        <p:spPr/>
        <p:txBody>
          <a:bodyPr/>
          <a:lstStyle/>
          <a:p>
            <a:pPr>
              <a:lnSpc>
                <a:spcPct val="90000"/>
              </a:lnSpc>
            </a:pPr>
            <a:r>
              <a:rPr lang="en-US">
                <a:solidFill>
                  <a:schemeClr val="hlink"/>
                </a:solidFill>
              </a:rPr>
              <a:t>National Association of Securities Dealers Automated Quotations</a:t>
            </a:r>
          </a:p>
          <a:p>
            <a:pPr lvl="1">
              <a:lnSpc>
                <a:spcPct val="90000"/>
              </a:lnSpc>
            </a:pPr>
            <a:r>
              <a:rPr lang="en-US"/>
              <a:t>Stocks are traded in an over the counter electronic market</a:t>
            </a:r>
          </a:p>
          <a:p>
            <a:pPr lvl="1">
              <a:lnSpc>
                <a:spcPct val="90000"/>
              </a:lnSpc>
            </a:pPr>
            <a:r>
              <a:rPr lang="en-US"/>
              <a:t>4,000 small companies</a:t>
            </a:r>
          </a:p>
          <a:p>
            <a:pPr lvl="2">
              <a:lnSpc>
                <a:spcPct val="90000"/>
              </a:lnSpc>
            </a:pPr>
            <a:r>
              <a:rPr lang="en-US"/>
              <a:t>Company requirements are not as strict</a:t>
            </a:r>
          </a:p>
          <a:p>
            <a:pPr lvl="1">
              <a:lnSpc>
                <a:spcPct val="90000"/>
              </a:lnSpc>
            </a:pPr>
            <a:r>
              <a:rPr lang="en-US"/>
              <a:t>More volatile because companies are young and new</a:t>
            </a:r>
          </a:p>
          <a:p>
            <a:pPr lvl="1">
              <a:lnSpc>
                <a:spcPct val="90000"/>
              </a:lnSpc>
            </a:pPr>
            <a:r>
              <a:rPr lang="en-US"/>
              <a:t>Average stock price is $11.00</a:t>
            </a:r>
          </a:p>
        </p:txBody>
      </p:sp>
    </p:spTree>
    <p:extLst>
      <p:ext uri="{BB962C8B-B14F-4D97-AF65-F5344CB8AC3E}">
        <p14:creationId xmlns:p14="http://schemas.microsoft.com/office/powerpoint/2010/main" val="25198354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6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Bonds</a:t>
            </a:r>
          </a:p>
        </p:txBody>
      </p:sp>
      <p:sp>
        <p:nvSpPr>
          <p:cNvPr id="7171" name="Rectangle 3"/>
          <p:cNvSpPr>
            <a:spLocks noGrp="1" noChangeArrowheads="1"/>
          </p:cNvSpPr>
          <p:nvPr>
            <p:ph type="body" idx="1"/>
          </p:nvPr>
        </p:nvSpPr>
        <p:spPr>
          <a:xfrm>
            <a:off x="762000" y="2057400"/>
            <a:ext cx="7696200" cy="4114800"/>
          </a:xfrm>
        </p:spPr>
        <p:txBody>
          <a:bodyPr/>
          <a:lstStyle/>
          <a:p>
            <a:r>
              <a:rPr lang="en-US"/>
              <a:t>A security representing a loan of money from a lender to a borrower for a set time period, which pays a fixed rate of interest. </a:t>
            </a:r>
          </a:p>
        </p:txBody>
      </p:sp>
    </p:spTree>
    <p:extLst>
      <p:ext uri="{BB962C8B-B14F-4D97-AF65-F5344CB8AC3E}">
        <p14:creationId xmlns:p14="http://schemas.microsoft.com/office/powerpoint/2010/main" val="11682473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ctrTitle"/>
          </p:nvPr>
        </p:nvSpPr>
        <p:spPr>
          <a:xfrm>
            <a:off x="472051" y="-24919"/>
            <a:ext cx="7772400" cy="1933575"/>
          </a:xfrm>
        </p:spPr>
        <p:txBody>
          <a:bodyPr/>
          <a:lstStyle/>
          <a:p>
            <a:r>
              <a:rPr lang="en-US" sz="5400" dirty="0"/>
              <a:t>Financial Planning</a:t>
            </a:r>
          </a:p>
        </p:txBody>
      </p:sp>
      <p:sp>
        <p:nvSpPr>
          <p:cNvPr id="73733" name="Rectangle 5"/>
          <p:cNvSpPr>
            <a:spLocks noGrp="1" noChangeArrowheads="1"/>
          </p:cNvSpPr>
          <p:nvPr>
            <p:ph type="subTitle" idx="1"/>
          </p:nvPr>
        </p:nvSpPr>
        <p:spPr/>
        <p:txBody>
          <a:bodyPr/>
          <a:lstStyle/>
          <a:p>
            <a:endParaRPr lang="en-US"/>
          </a:p>
        </p:txBody>
      </p:sp>
      <p:pic>
        <p:nvPicPr>
          <p:cNvPr id="73734" name="Picture 6" descr="logo_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581400"/>
            <a:ext cx="2527300" cy="954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394642"/>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Mutual Funds</a:t>
            </a:r>
          </a:p>
        </p:txBody>
      </p:sp>
      <p:sp>
        <p:nvSpPr>
          <p:cNvPr id="8195" name="Rectangle 3"/>
          <p:cNvSpPr>
            <a:spLocks noGrp="1" noChangeArrowheads="1"/>
          </p:cNvSpPr>
          <p:nvPr>
            <p:ph type="body" idx="1"/>
          </p:nvPr>
        </p:nvSpPr>
        <p:spPr>
          <a:xfrm>
            <a:off x="914400" y="2057400"/>
            <a:ext cx="7543800" cy="4114800"/>
          </a:xfrm>
        </p:spPr>
        <p:txBody>
          <a:bodyPr/>
          <a:lstStyle/>
          <a:p>
            <a:r>
              <a:rPr lang="en-US"/>
              <a:t>An investment that pools money from several investors to buy a particular type of investment, such as stocks.</a:t>
            </a:r>
          </a:p>
        </p:txBody>
      </p:sp>
    </p:spTree>
    <p:extLst>
      <p:ext uri="{BB962C8B-B14F-4D97-AF65-F5344CB8AC3E}">
        <p14:creationId xmlns:p14="http://schemas.microsoft.com/office/powerpoint/2010/main" val="1021851741"/>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Real Estate</a:t>
            </a:r>
          </a:p>
        </p:txBody>
      </p:sp>
      <p:sp>
        <p:nvSpPr>
          <p:cNvPr id="9219" name="Rectangle 3"/>
          <p:cNvSpPr>
            <a:spLocks noGrp="1" noChangeArrowheads="1"/>
          </p:cNvSpPr>
          <p:nvPr>
            <p:ph type="body" idx="1"/>
          </p:nvPr>
        </p:nvSpPr>
        <p:spPr>
          <a:xfrm>
            <a:off x="914400" y="2057400"/>
            <a:ext cx="7543800" cy="4114800"/>
          </a:xfrm>
        </p:spPr>
        <p:txBody>
          <a:bodyPr/>
          <a:lstStyle/>
          <a:p>
            <a:r>
              <a:rPr lang="en-US"/>
              <a:t>An investor buys pieces of property, such as land or a building, in hopes of generating a profit.</a:t>
            </a:r>
          </a:p>
        </p:txBody>
      </p:sp>
    </p:spTree>
    <p:extLst>
      <p:ext uri="{BB962C8B-B14F-4D97-AF65-F5344CB8AC3E}">
        <p14:creationId xmlns:p14="http://schemas.microsoft.com/office/powerpoint/2010/main" val="2052254754"/>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0" y="762000"/>
            <a:ext cx="7696200" cy="1524000"/>
          </a:xfrm>
        </p:spPr>
        <p:txBody>
          <a:bodyPr/>
          <a:lstStyle/>
          <a:p>
            <a:r>
              <a:rPr lang="en-US"/>
              <a:t>Savings/Certificates of Deposits</a:t>
            </a:r>
          </a:p>
        </p:txBody>
      </p:sp>
      <p:sp>
        <p:nvSpPr>
          <p:cNvPr id="10243" name="Rectangle 3"/>
          <p:cNvSpPr>
            <a:spLocks noGrp="1" noChangeArrowheads="1"/>
          </p:cNvSpPr>
          <p:nvPr>
            <p:ph type="body" idx="1"/>
          </p:nvPr>
        </p:nvSpPr>
        <p:spPr>
          <a:xfrm>
            <a:off x="762000" y="2514600"/>
            <a:ext cx="7696200" cy="4114800"/>
          </a:xfrm>
        </p:spPr>
        <p:txBody>
          <a:bodyPr/>
          <a:lstStyle/>
          <a:p>
            <a:r>
              <a:rPr lang="en-US"/>
              <a:t>A deposit that earns a fixed interest rate for a specified length of time.</a:t>
            </a:r>
          </a:p>
          <a:p>
            <a:pPr lvl="1"/>
            <a:r>
              <a:rPr lang="en-US"/>
              <a:t>The longer the time period the greater the rate of return.</a:t>
            </a:r>
          </a:p>
          <a:p>
            <a:pPr lvl="1"/>
            <a:r>
              <a:rPr lang="en-US"/>
              <a:t>There is a substantial penalty for early withdrawal.</a:t>
            </a:r>
          </a:p>
        </p:txBody>
      </p:sp>
    </p:spTree>
    <p:extLst>
      <p:ext uri="{BB962C8B-B14F-4D97-AF65-F5344CB8AC3E}">
        <p14:creationId xmlns:p14="http://schemas.microsoft.com/office/powerpoint/2010/main" val="262422556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Collectibles</a:t>
            </a:r>
          </a:p>
        </p:txBody>
      </p:sp>
      <p:sp>
        <p:nvSpPr>
          <p:cNvPr id="11267" name="Rectangle 3"/>
          <p:cNvSpPr>
            <a:spLocks noGrp="1" noChangeArrowheads="1"/>
          </p:cNvSpPr>
          <p:nvPr>
            <p:ph type="body" idx="1"/>
          </p:nvPr>
        </p:nvSpPr>
        <p:spPr>
          <a:xfrm>
            <a:off x="762000" y="2057400"/>
            <a:ext cx="7696200" cy="4114800"/>
          </a:xfrm>
        </p:spPr>
        <p:txBody>
          <a:bodyPr/>
          <a:lstStyle/>
          <a:p>
            <a:r>
              <a:rPr lang="en-US"/>
              <a:t>Unique items that are relatively rare   or highly valued.</a:t>
            </a:r>
          </a:p>
          <a:p>
            <a:pPr lvl="1"/>
            <a:r>
              <a:rPr lang="en-US"/>
              <a:t>Art work</a:t>
            </a:r>
          </a:p>
          <a:p>
            <a:pPr lvl="1"/>
            <a:r>
              <a:rPr lang="en-US"/>
              <a:t>Baseball trading cards</a:t>
            </a:r>
          </a:p>
          <a:p>
            <a:pPr lvl="1"/>
            <a:r>
              <a:rPr lang="en-US"/>
              <a:t>Coins</a:t>
            </a:r>
          </a:p>
          <a:p>
            <a:pPr lvl="1"/>
            <a:r>
              <a:rPr lang="en-US"/>
              <a:t>Automobiles</a:t>
            </a:r>
          </a:p>
          <a:p>
            <a:pPr lvl="1"/>
            <a:r>
              <a:rPr lang="en-US"/>
              <a:t>Antiques</a:t>
            </a:r>
          </a:p>
        </p:txBody>
      </p:sp>
    </p:spTree>
    <p:extLst>
      <p:ext uri="{BB962C8B-B14F-4D97-AF65-F5344CB8AC3E}">
        <p14:creationId xmlns:p14="http://schemas.microsoft.com/office/powerpoint/2010/main" val="336888789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301875"/>
            <a:ext cx="7772400" cy="1736725"/>
          </a:xfrm>
        </p:spPr>
        <p:txBody>
          <a:bodyPr/>
          <a:lstStyle/>
          <a:p>
            <a:r>
              <a:rPr lang="en-US"/>
              <a:t>Identity Theft &amp; Consumer Protection</a:t>
            </a:r>
          </a:p>
        </p:txBody>
      </p:sp>
      <p:pic>
        <p:nvPicPr>
          <p:cNvPr id="2054" name="Picture 6" descr="logo_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685800"/>
            <a:ext cx="3365500" cy="127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28166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en-US"/>
              <a:t>Consumer Rights &amp; Responsibilities</a:t>
            </a:r>
          </a:p>
        </p:txBody>
      </p:sp>
      <p:graphicFrame>
        <p:nvGraphicFramePr>
          <p:cNvPr id="5148" name="Group 28"/>
          <p:cNvGraphicFramePr>
            <a:graphicFrameLocks noGrp="1"/>
          </p:cNvGraphicFramePr>
          <p:nvPr>
            <p:ph type="tbl" idx="1"/>
          </p:nvPr>
        </p:nvGraphicFramePr>
        <p:xfrm>
          <a:off x="457200" y="1600200"/>
          <a:ext cx="8229600" cy="4200526"/>
        </p:xfrm>
        <a:graphic>
          <a:graphicData uri="http://schemas.openxmlformats.org/drawingml/2006/table">
            <a:tbl>
              <a:tblPr/>
              <a:tblGrid>
                <a:gridCol w="4114800"/>
                <a:gridCol w="4114800"/>
              </a:tblGrid>
              <a:tr h="7429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0" i="0" u="none" strike="noStrike" cap="none" normalizeH="0" baseline="0">
                          <a:ln>
                            <a:noFill/>
                          </a:ln>
                          <a:solidFill>
                            <a:schemeClr val="bg1"/>
                          </a:solidFill>
                          <a:effectLst>
                            <a:outerShdw blurRad="38100" dist="38100" dir="2700000" algn="tl">
                              <a:srgbClr val="000000"/>
                            </a:outerShdw>
                          </a:effectLst>
                          <a:latin typeface="Tahoma" charset="0"/>
                          <a:ea typeface="ＭＳ Ｐゴシック" charset="0"/>
                        </a:rPr>
                        <a:t>RIGHTS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0" i="0" u="none" strike="noStrike" cap="none" normalizeH="0" baseline="0">
                          <a:ln>
                            <a:noFill/>
                          </a:ln>
                          <a:solidFill>
                            <a:schemeClr val="bg1"/>
                          </a:solidFill>
                          <a:effectLst>
                            <a:outerShdw blurRad="38100" dist="38100" dir="2700000" algn="tl">
                              <a:srgbClr val="000000"/>
                            </a:outerShdw>
                          </a:effectLst>
                          <a:latin typeface="Tahoma" charset="0"/>
                          <a:ea typeface="ＭＳ Ｐゴシック" charset="0"/>
                        </a:rPr>
                        <a:t>RESPONSIBILITIES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746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rPr>
                        <a:t>To Safety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rPr>
                        <a:t>To Use Products Safely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32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rPr>
                        <a:t>To Be Informed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rPr>
                        <a:t>To Seek Information and Use it to make Decisions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rPr>
                        <a:t>To Choose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rPr>
                        <a:t>To Choose Goods and Services Carefully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32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rPr>
                        <a:t>To Be Heard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rPr>
                        <a:t>To Speak Up and Let Likes and Dislikes Be Known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45" name="Text Box 25"/>
          <p:cNvSpPr txBox="1">
            <a:spLocks noChangeArrowheads="1"/>
          </p:cNvSpPr>
          <p:nvPr/>
        </p:nvSpPr>
        <p:spPr bwMode="auto">
          <a:xfrm>
            <a:off x="1371600" y="5819775"/>
            <a:ext cx="7467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1600">
                <a:latin typeface="Gill Sans MT Condensed" charset="0"/>
              </a:rPr>
              <a:t>Consumer Bill of Rights (State of the Union Address of 1962, President John F. Kennedy)                                      Source: Thomson South-Western, </a:t>
            </a:r>
            <a:r>
              <a:rPr lang="en-US" sz="1600" i="1">
                <a:latin typeface="Gill Sans MT Condensed" charset="0"/>
              </a:rPr>
              <a:t>Economic Education for Consumers</a:t>
            </a:r>
            <a:r>
              <a:rPr lang="en-US" sz="1600">
                <a:latin typeface="Gill Sans MT Condensed" charset="0"/>
              </a:rPr>
              <a:t>; USOE Adult Roles &amp; Responsibilities</a:t>
            </a:r>
          </a:p>
        </p:txBody>
      </p:sp>
    </p:spTree>
    <p:extLst>
      <p:ext uri="{BB962C8B-B14F-4D97-AF65-F5344CB8AC3E}">
        <p14:creationId xmlns:p14="http://schemas.microsoft.com/office/powerpoint/2010/main" val="842147047"/>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43490" y="456164"/>
            <a:ext cx="7024744" cy="1143000"/>
          </a:xfrm>
        </p:spPr>
        <p:txBody>
          <a:bodyPr>
            <a:normAutofit fontScale="90000"/>
          </a:bodyPr>
          <a:lstStyle/>
          <a:p>
            <a:r>
              <a:rPr lang="en-US" dirty="0"/>
              <a:t>Agencies &amp; Sources of Assistance</a:t>
            </a:r>
          </a:p>
        </p:txBody>
      </p:sp>
      <p:graphicFrame>
        <p:nvGraphicFramePr>
          <p:cNvPr id="8222" name="Group 30"/>
          <p:cNvGraphicFramePr>
            <a:graphicFrameLocks noGrp="1"/>
          </p:cNvGraphicFramePr>
          <p:nvPr/>
        </p:nvGraphicFramePr>
        <p:xfrm>
          <a:off x="838200" y="1828800"/>
          <a:ext cx="7772400" cy="3614928"/>
        </p:xfrm>
        <a:graphic>
          <a:graphicData uri="http://schemas.openxmlformats.org/drawingml/2006/table">
            <a:tbl>
              <a:tblPr/>
              <a:tblGrid>
                <a:gridCol w="5257800"/>
                <a:gridCol w="2514600"/>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rPr>
                        <a:t>Food &amp; Drug Administration (FDA)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hlinkClick r:id="rId2"/>
                        </a:rPr>
                        <a:t>www.fda.gov</a:t>
                      </a:r>
                      <a:endPar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rPr>
                        <a:t>Consumer Product Safety Commission (CPSC)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hlinkClick r:id="rId3"/>
                        </a:rPr>
                        <a:t>www.cpsc.gov</a:t>
                      </a:r>
                      <a:endPar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0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rPr>
                        <a:t>Federal Trade Commission (FTC)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hlinkClick r:id="rId4"/>
                        </a:rPr>
                        <a:t>www.ftc.gov</a:t>
                      </a:r>
                      <a:endPar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0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rPr>
                        <a:t>Better Business Bureau (BBB)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hlinkClick r:id="rId5"/>
                        </a:rPr>
                        <a:t>www.bbb.org</a:t>
                      </a:r>
                      <a:endPar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rPr>
                        <a:t>Bureau of Consumer Protection (BCP)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hlinkClick r:id="rId4"/>
                        </a:rPr>
                        <a:t>www.ftc.gov</a:t>
                      </a:r>
                      <a:endPar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0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rPr>
                        <a:t>Consumer Unions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rPr>
                        <a:t>(Consumer Product-Testing Organizations)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rPr>
                        <a:t>Consumer Report</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rPr>
                        <a:t>Consumer Research</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rPr>
                        <a:t>Changing Times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18" name="Text Box 26"/>
          <p:cNvSpPr txBox="1">
            <a:spLocks noChangeArrowheads="1"/>
          </p:cNvSpPr>
          <p:nvPr/>
        </p:nvSpPr>
        <p:spPr bwMode="auto">
          <a:xfrm>
            <a:off x="3200400" y="5867400"/>
            <a:ext cx="548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400">
                <a:solidFill>
                  <a:schemeClr val="bg1"/>
                </a:solidFill>
                <a:latin typeface="Gill Sans MT Condensed" charset="0"/>
              </a:rPr>
              <a:t>Source:  USOE Adult Roles &amp; Responsibilities Curriculum</a:t>
            </a:r>
          </a:p>
        </p:txBody>
      </p:sp>
    </p:spTree>
    <p:extLst>
      <p:ext uri="{BB962C8B-B14F-4D97-AF65-F5344CB8AC3E}">
        <p14:creationId xmlns:p14="http://schemas.microsoft.com/office/powerpoint/2010/main" val="302944433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043490" y="456164"/>
            <a:ext cx="7024744" cy="1143000"/>
          </a:xfrm>
        </p:spPr>
        <p:txBody>
          <a:bodyPr/>
          <a:lstStyle/>
          <a:p>
            <a:r>
              <a:rPr lang="en-US" dirty="0"/>
              <a:t>Who Protects Savers?</a:t>
            </a:r>
          </a:p>
        </p:txBody>
      </p:sp>
      <p:pic>
        <p:nvPicPr>
          <p:cNvPr id="54277" name="Picture 5" descr="ANd9GcTKMIdhoBzEi9yzKaxY7gNNoqESwaiVmPb134Kt6NxVUfD7RpI0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19313"/>
            <a:ext cx="4572000" cy="2147887"/>
          </a:xfrm>
          <a:prstGeom prst="rect">
            <a:avLst/>
          </a:prstGeom>
          <a:noFill/>
          <a:extLst>
            <a:ext uri="{909E8E84-426E-40dd-AFC4-6F175D3DCCD1}">
              <a14:hiddenFill xmlns:a14="http://schemas.microsoft.com/office/drawing/2010/main">
                <a:solidFill>
                  <a:srgbClr val="FFFFFF"/>
                </a:solidFill>
              </a14:hiddenFill>
            </a:ext>
          </a:extLst>
        </p:spPr>
      </p:pic>
      <p:pic>
        <p:nvPicPr>
          <p:cNvPr id="54281" name="Picture 9" descr="ANd9GcQe8veCvQslx79OhyxG8wGistMRLpNCX1OCSWjB2R-ZewBq1hKS6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967163"/>
            <a:ext cx="5181600" cy="2205037"/>
          </a:xfrm>
          <a:prstGeom prst="rect">
            <a:avLst/>
          </a:prstGeom>
          <a:noFill/>
          <a:extLst>
            <a:ext uri="{909E8E84-426E-40dd-AFC4-6F175D3DCCD1}">
              <a14:hiddenFill xmlns:a14="http://schemas.microsoft.com/office/drawing/2010/main">
                <a:solidFill>
                  <a:srgbClr val="FFFFFF"/>
                </a:solidFill>
              </a14:hiddenFill>
            </a:ext>
          </a:extLst>
        </p:spPr>
      </p:pic>
      <p:sp>
        <p:nvSpPr>
          <p:cNvPr id="54282" name="Text Box 10"/>
          <p:cNvSpPr txBox="1">
            <a:spLocks noChangeArrowheads="1"/>
          </p:cNvSpPr>
          <p:nvPr/>
        </p:nvSpPr>
        <p:spPr bwMode="auto">
          <a:xfrm>
            <a:off x="5029200" y="2133600"/>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p>
        </p:txBody>
      </p:sp>
      <p:sp>
        <p:nvSpPr>
          <p:cNvPr id="54283" name="Text Box 11"/>
          <p:cNvSpPr txBox="1">
            <a:spLocks noChangeArrowheads="1"/>
          </p:cNvSpPr>
          <p:nvPr/>
        </p:nvSpPr>
        <p:spPr bwMode="auto">
          <a:xfrm>
            <a:off x="609600" y="3900488"/>
            <a:ext cx="3048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Credit Unions</a:t>
            </a:r>
          </a:p>
        </p:txBody>
      </p:sp>
      <p:sp>
        <p:nvSpPr>
          <p:cNvPr id="54284" name="Text Box 12"/>
          <p:cNvSpPr txBox="1">
            <a:spLocks noChangeArrowheads="1"/>
          </p:cNvSpPr>
          <p:nvPr/>
        </p:nvSpPr>
        <p:spPr bwMode="auto">
          <a:xfrm>
            <a:off x="7620000" y="6186488"/>
            <a:ext cx="3048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Banks</a:t>
            </a:r>
          </a:p>
        </p:txBody>
      </p:sp>
    </p:spTree>
    <p:extLst>
      <p:ext uri="{BB962C8B-B14F-4D97-AF65-F5344CB8AC3E}">
        <p14:creationId xmlns:p14="http://schemas.microsoft.com/office/powerpoint/2010/main" val="118505635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Fraud</a:t>
            </a:r>
          </a:p>
        </p:txBody>
      </p:sp>
      <p:sp>
        <p:nvSpPr>
          <p:cNvPr id="14339" name="Rectangle 3"/>
          <p:cNvSpPr>
            <a:spLocks noGrp="1" noChangeArrowheads="1"/>
          </p:cNvSpPr>
          <p:nvPr>
            <p:ph type="body" idx="1"/>
          </p:nvPr>
        </p:nvSpPr>
        <p:spPr/>
        <p:txBody>
          <a:bodyPr/>
          <a:lstStyle/>
          <a:p>
            <a:r>
              <a:rPr lang="en-US"/>
              <a:t>A deliberate deception, designed to secure unfair or unlawful gain.  </a:t>
            </a:r>
          </a:p>
          <a:p>
            <a:pPr lvl="1"/>
            <a:r>
              <a:rPr lang="en-US"/>
              <a:t>(</a:t>
            </a:r>
            <a:r>
              <a:rPr lang="ja-JP" altLang="en-US">
                <a:latin typeface="Arial"/>
              </a:rPr>
              <a:t>“</a:t>
            </a:r>
            <a:r>
              <a:rPr lang="en-US"/>
              <a:t>Cheating the Consumer</a:t>
            </a:r>
            <a:r>
              <a:rPr lang="ja-JP" altLang="en-US">
                <a:latin typeface="Arial"/>
              </a:rPr>
              <a:t>”</a:t>
            </a:r>
            <a:r>
              <a:rPr lang="en-US"/>
              <a:t>)</a:t>
            </a:r>
          </a:p>
        </p:txBody>
      </p:sp>
    </p:spTree>
    <p:extLst>
      <p:ext uri="{BB962C8B-B14F-4D97-AF65-F5344CB8AC3E}">
        <p14:creationId xmlns:p14="http://schemas.microsoft.com/office/powerpoint/2010/main" val="106488830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447800" y="381000"/>
            <a:ext cx="7010400" cy="990600"/>
          </a:xfrm>
        </p:spPr>
        <p:txBody>
          <a:bodyPr>
            <a:normAutofit fontScale="90000"/>
          </a:bodyPr>
          <a:lstStyle/>
          <a:p>
            <a:r>
              <a:rPr lang="en-US"/>
              <a:t>Identity Theft</a:t>
            </a:r>
            <a:br>
              <a:rPr lang="en-US"/>
            </a:br>
            <a:r>
              <a:rPr lang="ja-JP" altLang="en-US">
                <a:latin typeface="Arial"/>
              </a:rPr>
              <a:t>“</a:t>
            </a:r>
            <a:r>
              <a:rPr lang="en-US"/>
              <a:t>True-name Fraud</a:t>
            </a:r>
            <a:r>
              <a:rPr lang="ja-JP" altLang="en-US">
                <a:latin typeface="Arial"/>
              </a:rPr>
              <a:t>”</a:t>
            </a:r>
            <a:endParaRPr lang="en-US"/>
          </a:p>
        </p:txBody>
      </p:sp>
      <p:sp>
        <p:nvSpPr>
          <p:cNvPr id="13315" name="Rectangle 3"/>
          <p:cNvSpPr>
            <a:spLocks noGrp="1" noChangeArrowheads="1"/>
          </p:cNvSpPr>
          <p:nvPr>
            <p:ph type="body" idx="1"/>
          </p:nvPr>
        </p:nvSpPr>
        <p:spPr>
          <a:xfrm>
            <a:off x="457200" y="1676400"/>
            <a:ext cx="8229600" cy="5181600"/>
          </a:xfrm>
        </p:spPr>
        <p:txBody>
          <a:bodyPr>
            <a:normAutofit lnSpcReduction="10000"/>
          </a:bodyPr>
          <a:lstStyle/>
          <a:p>
            <a:r>
              <a:rPr lang="en-US" sz="2800"/>
              <a:t>Someone wrongfully acquires and uses a consumer</a:t>
            </a:r>
            <a:r>
              <a:rPr lang="ja-JP" altLang="en-US" sz="2800">
                <a:latin typeface="Arial"/>
              </a:rPr>
              <a:t>’</a:t>
            </a:r>
            <a:r>
              <a:rPr lang="en-US" sz="2800"/>
              <a:t>s personal identification, credit, or account information without your permission.</a:t>
            </a:r>
          </a:p>
          <a:p>
            <a:r>
              <a:rPr lang="en-US" sz="2800"/>
              <a:t>This information may include:</a:t>
            </a:r>
          </a:p>
          <a:p>
            <a:pPr lvl="1"/>
            <a:r>
              <a:rPr lang="en-US" sz="2400"/>
              <a:t>Social Security Numbers</a:t>
            </a:r>
          </a:p>
          <a:p>
            <a:pPr lvl="1"/>
            <a:r>
              <a:rPr lang="en-US" sz="2400"/>
              <a:t>Name</a:t>
            </a:r>
          </a:p>
          <a:p>
            <a:pPr lvl="1"/>
            <a:r>
              <a:rPr lang="en-US" sz="2400"/>
              <a:t>Address</a:t>
            </a:r>
          </a:p>
          <a:p>
            <a:pPr lvl="1"/>
            <a:r>
              <a:rPr lang="en-US" sz="2400"/>
              <a:t>Date of Birth</a:t>
            </a:r>
          </a:p>
          <a:p>
            <a:pPr lvl="1"/>
            <a:r>
              <a:rPr lang="en-US" sz="2400"/>
              <a:t>Mother</a:t>
            </a:r>
            <a:r>
              <a:rPr lang="ja-JP" altLang="en-US" sz="2400">
                <a:latin typeface="Arial"/>
              </a:rPr>
              <a:t>’</a:t>
            </a:r>
            <a:r>
              <a:rPr lang="en-US" sz="2400"/>
              <a:t>s Maiden Name</a:t>
            </a:r>
          </a:p>
          <a:p>
            <a:pPr lvl="1"/>
            <a:r>
              <a:rPr lang="en-US" sz="2400"/>
              <a:t>Passwords</a:t>
            </a:r>
          </a:p>
          <a:p>
            <a:pPr lvl="1"/>
            <a:r>
              <a:rPr lang="en-US" sz="2400"/>
              <a:t>PINs</a:t>
            </a:r>
          </a:p>
        </p:txBody>
      </p:sp>
    </p:spTree>
    <p:extLst>
      <p:ext uri="{BB962C8B-B14F-4D97-AF65-F5344CB8AC3E}">
        <p14:creationId xmlns:p14="http://schemas.microsoft.com/office/powerpoint/2010/main" val="3753747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lstStyle/>
          <a:p>
            <a:r>
              <a:rPr lang="en-US"/>
              <a:t>Financial Planning</a:t>
            </a:r>
          </a:p>
        </p:txBody>
      </p:sp>
      <p:sp>
        <p:nvSpPr>
          <p:cNvPr id="12291" name="Rectangle 3"/>
          <p:cNvSpPr>
            <a:spLocks noGrp="1" noChangeArrowheads="1"/>
          </p:cNvSpPr>
          <p:nvPr>
            <p:ph type="body" idx="4294967295"/>
          </p:nvPr>
        </p:nvSpPr>
        <p:spPr/>
        <p:txBody>
          <a:bodyPr/>
          <a:lstStyle/>
          <a:p>
            <a:pPr>
              <a:lnSpc>
                <a:spcPct val="90000"/>
              </a:lnSpc>
            </a:pPr>
            <a:r>
              <a:rPr lang="en-US"/>
              <a:t>More than budgeting</a:t>
            </a:r>
          </a:p>
          <a:p>
            <a:pPr>
              <a:lnSpc>
                <a:spcPct val="90000"/>
              </a:lnSpc>
            </a:pPr>
            <a:r>
              <a:rPr lang="en-US"/>
              <a:t>More than investing</a:t>
            </a:r>
          </a:p>
          <a:p>
            <a:pPr>
              <a:lnSpc>
                <a:spcPct val="90000"/>
              </a:lnSpc>
            </a:pPr>
            <a:r>
              <a:rPr lang="en-US"/>
              <a:t>Financial planning is a thinking process that helps achieve goals.</a:t>
            </a:r>
          </a:p>
          <a:p>
            <a:pPr>
              <a:lnSpc>
                <a:spcPct val="90000"/>
              </a:lnSpc>
            </a:pPr>
            <a:r>
              <a:rPr lang="en-US"/>
              <a:t>A blueprint or plan for managing all components of a person</a:t>
            </a:r>
            <a:r>
              <a:rPr lang="ja-JP" altLang="en-US">
                <a:latin typeface="Arial"/>
              </a:rPr>
              <a:t>’</a:t>
            </a:r>
            <a:r>
              <a:rPr lang="en-US"/>
              <a:t>s money.</a:t>
            </a:r>
          </a:p>
          <a:p>
            <a:pPr>
              <a:lnSpc>
                <a:spcPct val="90000"/>
              </a:lnSpc>
            </a:pPr>
            <a:r>
              <a:rPr lang="en-US"/>
              <a:t>Arranging to spend, save, and invest money to live comfortably, have financial security, and achieve goals.</a:t>
            </a:r>
          </a:p>
        </p:txBody>
      </p:sp>
      <p:pic>
        <p:nvPicPr>
          <p:cNvPr id="267269" name="Picture 5" descr="CardinalDi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55563"/>
            <a:ext cx="2895600"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4281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267269"/>
                                        </p:tgtEl>
                                        <p:attrNameLst>
                                          <p:attrName>style.visibility</p:attrName>
                                        </p:attrNameLst>
                                      </p:cBhvr>
                                      <p:to>
                                        <p:strVal val="visible"/>
                                      </p:to>
                                    </p:set>
                                    <p:animEffect transition="in" filter="dissolve">
                                      <p:cBhvr>
                                        <p:cTn id="37" dur="500"/>
                                        <p:tgtEl>
                                          <p:spTgt spid="267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Ways to Avoid Identity Theft</a:t>
            </a:r>
          </a:p>
        </p:txBody>
      </p:sp>
      <p:sp>
        <p:nvSpPr>
          <p:cNvPr id="53251" name="Rectangle 3"/>
          <p:cNvSpPr>
            <a:spLocks noGrp="1" noChangeArrowheads="1"/>
          </p:cNvSpPr>
          <p:nvPr>
            <p:ph type="body" idx="1"/>
          </p:nvPr>
        </p:nvSpPr>
        <p:spPr/>
        <p:txBody>
          <a:bodyPr>
            <a:normAutofit fontScale="92500" lnSpcReduction="20000"/>
          </a:bodyPr>
          <a:lstStyle/>
          <a:p>
            <a:pPr>
              <a:lnSpc>
                <a:spcPct val="80000"/>
              </a:lnSpc>
            </a:pPr>
            <a:r>
              <a:rPr lang="en-US" sz="2800"/>
              <a:t>Monitor your credit report.</a:t>
            </a:r>
          </a:p>
          <a:p>
            <a:pPr>
              <a:lnSpc>
                <a:spcPct val="80000"/>
              </a:lnSpc>
            </a:pPr>
            <a:r>
              <a:rPr lang="en-US" sz="2800"/>
              <a:t>Don</a:t>
            </a:r>
            <a:r>
              <a:rPr lang="ja-JP" altLang="en-US" sz="2800">
                <a:latin typeface="Arial"/>
              </a:rPr>
              <a:t>’</a:t>
            </a:r>
            <a:r>
              <a:rPr lang="en-US" sz="2800"/>
              <a:t>t give out personal information to unknown people or companies.</a:t>
            </a:r>
          </a:p>
          <a:p>
            <a:pPr>
              <a:lnSpc>
                <a:spcPct val="80000"/>
              </a:lnSpc>
            </a:pPr>
            <a:r>
              <a:rPr lang="en-US" sz="2800"/>
              <a:t>Protect your credit and debit cards.</a:t>
            </a:r>
          </a:p>
          <a:p>
            <a:pPr>
              <a:lnSpc>
                <a:spcPct val="80000"/>
              </a:lnSpc>
            </a:pPr>
            <a:r>
              <a:rPr lang="en-US" sz="2800"/>
              <a:t>Protect your mailbox.</a:t>
            </a:r>
          </a:p>
          <a:p>
            <a:pPr>
              <a:lnSpc>
                <a:spcPct val="80000"/>
              </a:lnSpc>
            </a:pPr>
            <a:r>
              <a:rPr lang="en-US" sz="2800"/>
              <a:t>Protect your wallet.</a:t>
            </a:r>
          </a:p>
          <a:p>
            <a:pPr>
              <a:lnSpc>
                <a:spcPct val="80000"/>
              </a:lnSpc>
            </a:pPr>
            <a:r>
              <a:rPr lang="en-US" sz="2800"/>
              <a:t>Use passwords and PINs that cannot be easily guessed.</a:t>
            </a:r>
          </a:p>
          <a:p>
            <a:pPr>
              <a:lnSpc>
                <a:spcPct val="80000"/>
              </a:lnSpc>
            </a:pPr>
            <a:r>
              <a:rPr lang="en-US" sz="2800"/>
              <a:t>Use anti-virus software on your computer.</a:t>
            </a:r>
          </a:p>
          <a:p>
            <a:pPr>
              <a:lnSpc>
                <a:spcPct val="80000"/>
              </a:lnSpc>
            </a:pPr>
            <a:r>
              <a:rPr lang="en-US" sz="2800"/>
              <a:t>Notify your bank when you change your address or phone number.</a:t>
            </a:r>
          </a:p>
          <a:p>
            <a:pPr>
              <a:lnSpc>
                <a:spcPct val="80000"/>
              </a:lnSpc>
            </a:pPr>
            <a:endParaRPr lang="en-US" sz="2800"/>
          </a:p>
        </p:txBody>
      </p:sp>
    </p:spTree>
    <p:extLst>
      <p:ext uri="{BB962C8B-B14F-4D97-AF65-F5344CB8AC3E}">
        <p14:creationId xmlns:p14="http://schemas.microsoft.com/office/powerpoint/2010/main" val="24371338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4"/>
          <p:cNvSpPr>
            <a:spLocks noGrp="1" noChangeArrowheads="1"/>
          </p:cNvSpPr>
          <p:nvPr>
            <p:ph type="ctrTitle"/>
          </p:nvPr>
        </p:nvSpPr>
        <p:spPr>
          <a:xfrm>
            <a:off x="1371600" y="381000"/>
            <a:ext cx="7772400" cy="1143000"/>
          </a:xfrm>
        </p:spPr>
        <p:txBody>
          <a:bodyPr/>
          <a:lstStyle/>
          <a:p>
            <a:r>
              <a:rPr lang="en-US"/>
              <a:t>Insurance &amp; Risk Management</a:t>
            </a:r>
          </a:p>
        </p:txBody>
      </p:sp>
      <p:pic>
        <p:nvPicPr>
          <p:cNvPr id="5126" name="Picture 6" descr="BD07261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133600"/>
            <a:ext cx="3568700" cy="2833688"/>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logo_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5334000"/>
            <a:ext cx="3365500" cy="127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837299"/>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dissolve">
                                      <p:cBhvr>
                                        <p:cTn id="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Risk Management</a:t>
            </a:r>
          </a:p>
        </p:txBody>
      </p:sp>
      <p:sp>
        <p:nvSpPr>
          <p:cNvPr id="21507" name="Rectangle 3"/>
          <p:cNvSpPr>
            <a:spLocks noGrp="1" noChangeArrowheads="1"/>
          </p:cNvSpPr>
          <p:nvPr>
            <p:ph idx="1"/>
          </p:nvPr>
        </p:nvSpPr>
        <p:spPr/>
        <p:txBody>
          <a:bodyPr>
            <a:normAutofit fontScale="92500" lnSpcReduction="20000"/>
          </a:bodyPr>
          <a:lstStyle/>
          <a:p>
            <a:pPr algn="ctr"/>
            <a:r>
              <a:rPr lang="ja-JP" altLang="en-US" sz="4000">
                <a:latin typeface="Arial"/>
              </a:rPr>
              <a:t>“</a:t>
            </a:r>
            <a:r>
              <a:rPr lang="en-US" sz="4000"/>
              <a:t>In exchange for a relatively small payment, which is the premium, you</a:t>
            </a:r>
            <a:r>
              <a:rPr lang="ja-JP" altLang="en-US" sz="4000">
                <a:latin typeface="Arial"/>
              </a:rPr>
              <a:t>’</a:t>
            </a:r>
            <a:r>
              <a:rPr lang="en-US" sz="4000"/>
              <a:t>re protected against the chance of a big financial setback, a large loss.</a:t>
            </a:r>
            <a:r>
              <a:rPr lang="ja-JP" altLang="en-US" sz="4000">
                <a:latin typeface="Arial"/>
              </a:rPr>
              <a:t>”</a:t>
            </a:r>
            <a:endParaRPr lang="en-US" sz="4000"/>
          </a:p>
        </p:txBody>
      </p:sp>
    </p:spTree>
    <p:extLst>
      <p:ext uri="{BB962C8B-B14F-4D97-AF65-F5344CB8AC3E}">
        <p14:creationId xmlns:p14="http://schemas.microsoft.com/office/powerpoint/2010/main" val="3142548005"/>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0" fill="hold"/>
                                        <p:tgtEl>
                                          <p:spTgt spid="21507">
                                            <p:txEl>
                                              <p:pRg st="0" end="0"/>
                                            </p:txEl>
                                          </p:spTgt>
                                        </p:tgtEl>
                                        <p:attrNameLst>
                                          <p:attrName>ppt_x</p:attrName>
                                        </p:attrNameLst>
                                      </p:cBhvr>
                                      <p:tavLst>
                                        <p:tav tm="0">
                                          <p:val>
                                            <p:strVal val="1+#ppt_w/2"/>
                                          </p:val>
                                        </p:tav>
                                        <p:tav tm="100000">
                                          <p:val>
                                            <p:strVal val="#ppt_x"/>
                                          </p:val>
                                        </p:tav>
                                      </p:tavLst>
                                    </p:anim>
                                    <p:anim calcmode="lin" valueType="num">
                                      <p:cBhvr additive="base">
                                        <p:cTn id="8" dur="5000" fill="hold"/>
                                        <p:tgtEl>
                                          <p:spTgt spid="2150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atin typeface="Tahoma" charset="0"/>
              </a:rPr>
              <a:t>Risk Management	</a:t>
            </a:r>
          </a:p>
        </p:txBody>
      </p:sp>
      <p:sp>
        <p:nvSpPr>
          <p:cNvPr id="23555" name="Rectangle 3"/>
          <p:cNvSpPr>
            <a:spLocks noGrp="1" noChangeArrowheads="1"/>
          </p:cNvSpPr>
          <p:nvPr>
            <p:ph type="body" idx="1"/>
          </p:nvPr>
        </p:nvSpPr>
        <p:spPr/>
        <p:txBody>
          <a:bodyPr/>
          <a:lstStyle/>
          <a:p>
            <a:r>
              <a:rPr lang="en-US"/>
              <a:t>Means you use various ways to deal with potential personal or financial losses.</a:t>
            </a:r>
          </a:p>
        </p:txBody>
      </p:sp>
    </p:spTree>
    <p:extLst>
      <p:ext uri="{BB962C8B-B14F-4D97-AF65-F5344CB8AC3E}">
        <p14:creationId xmlns:p14="http://schemas.microsoft.com/office/powerpoint/2010/main" val="1584005349"/>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0" fill="hold"/>
                                        <p:tgtEl>
                                          <p:spTgt spid="23555">
                                            <p:txEl>
                                              <p:pRg st="0" end="0"/>
                                            </p:txEl>
                                          </p:spTgt>
                                        </p:tgtEl>
                                        <p:attrNameLst>
                                          <p:attrName>ppt_x</p:attrName>
                                        </p:attrNameLst>
                                      </p:cBhvr>
                                      <p:tavLst>
                                        <p:tav tm="0">
                                          <p:val>
                                            <p:strVal val="1+#ppt_w/2"/>
                                          </p:val>
                                        </p:tav>
                                        <p:tav tm="100000">
                                          <p:val>
                                            <p:strVal val="#ppt_x"/>
                                          </p:val>
                                        </p:tav>
                                      </p:tavLst>
                                    </p:anim>
                                    <p:anim calcmode="lin" valueType="num">
                                      <p:cBhvr additive="base">
                                        <p:cTn id="8" dur="50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atin typeface="Tahoma" charset="0"/>
              </a:rPr>
              <a:t>Insurance</a:t>
            </a:r>
          </a:p>
        </p:txBody>
      </p:sp>
      <p:sp>
        <p:nvSpPr>
          <p:cNvPr id="25603" name="Rectangle 3"/>
          <p:cNvSpPr>
            <a:spLocks noGrp="1" noChangeArrowheads="1"/>
          </p:cNvSpPr>
          <p:nvPr>
            <p:ph type="body" idx="1"/>
          </p:nvPr>
        </p:nvSpPr>
        <p:spPr>
          <a:xfrm>
            <a:off x="5637213" y="2819400"/>
            <a:ext cx="2287587" cy="3886200"/>
          </a:xfrm>
        </p:spPr>
        <p:txBody>
          <a:bodyPr/>
          <a:lstStyle/>
          <a:p>
            <a:r>
              <a:rPr lang="en-US"/>
              <a:t>Protection against large-scale financial loss</a:t>
            </a:r>
          </a:p>
        </p:txBody>
      </p:sp>
      <p:pic>
        <p:nvPicPr>
          <p:cNvPr id="25604" name="Picture 4" descr="BD05083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590800"/>
            <a:ext cx="3276600" cy="2878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975747"/>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0" fill="hold"/>
                                        <p:tgtEl>
                                          <p:spTgt spid="25603">
                                            <p:txEl>
                                              <p:pRg st="0" end="0"/>
                                            </p:txEl>
                                          </p:spTgt>
                                        </p:tgtEl>
                                        <p:attrNameLst>
                                          <p:attrName>ppt_x</p:attrName>
                                        </p:attrNameLst>
                                      </p:cBhvr>
                                      <p:tavLst>
                                        <p:tav tm="0">
                                          <p:val>
                                            <p:strVal val="1+#ppt_w/2"/>
                                          </p:val>
                                        </p:tav>
                                        <p:tav tm="100000">
                                          <p:val>
                                            <p:strVal val="#ppt_x"/>
                                          </p:val>
                                        </p:tav>
                                      </p:tavLst>
                                    </p:anim>
                                    <p:anim calcmode="lin" valueType="num">
                                      <p:cBhvr additive="base">
                                        <p:cTn id="8" dur="50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atin typeface="Tahoma" charset="0"/>
              </a:rPr>
              <a:t>Insurance Premium</a:t>
            </a:r>
          </a:p>
        </p:txBody>
      </p:sp>
      <p:sp>
        <p:nvSpPr>
          <p:cNvPr id="27651" name="Rectangle 3"/>
          <p:cNvSpPr>
            <a:spLocks noGrp="1" noChangeArrowheads="1"/>
          </p:cNvSpPr>
          <p:nvPr>
            <p:ph type="body" idx="1"/>
          </p:nvPr>
        </p:nvSpPr>
        <p:spPr/>
        <p:txBody>
          <a:bodyPr/>
          <a:lstStyle/>
          <a:p>
            <a:r>
              <a:rPr lang="en-US"/>
              <a:t>The payment you make to an insurance company in exchange for its promise of protection and help.</a:t>
            </a:r>
          </a:p>
          <a:p>
            <a:endParaRPr lang="en-US"/>
          </a:p>
          <a:p>
            <a:r>
              <a:rPr lang="en-US"/>
              <a:t>Can be monthly, quarterly, semi-annually, or annually.</a:t>
            </a:r>
          </a:p>
        </p:txBody>
      </p:sp>
    </p:spTree>
    <p:extLst>
      <p:ext uri="{BB962C8B-B14F-4D97-AF65-F5344CB8AC3E}">
        <p14:creationId xmlns:p14="http://schemas.microsoft.com/office/powerpoint/2010/main" val="2662087160"/>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0" fill="hold"/>
                                        <p:tgtEl>
                                          <p:spTgt spid="27651">
                                            <p:txEl>
                                              <p:pRg st="0" end="0"/>
                                            </p:txEl>
                                          </p:spTgt>
                                        </p:tgtEl>
                                        <p:attrNameLst>
                                          <p:attrName>ppt_x</p:attrName>
                                        </p:attrNameLst>
                                      </p:cBhvr>
                                      <p:tavLst>
                                        <p:tav tm="0">
                                          <p:val>
                                            <p:strVal val="1+#ppt_w/2"/>
                                          </p:val>
                                        </p:tav>
                                        <p:tav tm="100000">
                                          <p:val>
                                            <p:strVal val="#ppt_x"/>
                                          </p:val>
                                        </p:tav>
                                      </p:tavLst>
                                    </p:anim>
                                    <p:anim calcmode="lin" valueType="num">
                                      <p:cBhvr additive="base">
                                        <p:cTn id="8" dur="5000" fill="hold"/>
                                        <p:tgtEl>
                                          <p:spTgt spid="27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0" fill="hold"/>
                                        <p:tgtEl>
                                          <p:spTgt spid="27651">
                                            <p:txEl>
                                              <p:pRg st="2" end="2"/>
                                            </p:txEl>
                                          </p:spTgt>
                                        </p:tgtEl>
                                        <p:attrNameLst>
                                          <p:attrName>ppt_x</p:attrName>
                                        </p:attrNameLst>
                                      </p:cBhvr>
                                      <p:tavLst>
                                        <p:tav tm="0">
                                          <p:val>
                                            <p:strVal val="1+#ppt_w/2"/>
                                          </p:val>
                                        </p:tav>
                                        <p:tav tm="100000">
                                          <p:val>
                                            <p:strVal val="#ppt_x"/>
                                          </p:val>
                                        </p:tav>
                                      </p:tavLst>
                                    </p:anim>
                                    <p:anim calcmode="lin" valueType="num">
                                      <p:cBhvr additive="base">
                                        <p:cTn id="14" dur="5000" fill="hold"/>
                                        <p:tgtEl>
                                          <p:spTgt spid="2765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atin typeface="Tahoma" charset="0"/>
              </a:rPr>
              <a:t>Deductible</a:t>
            </a:r>
          </a:p>
        </p:txBody>
      </p:sp>
      <p:sp>
        <p:nvSpPr>
          <p:cNvPr id="29699" name="Rectangle 3"/>
          <p:cNvSpPr>
            <a:spLocks noGrp="1" noChangeArrowheads="1"/>
          </p:cNvSpPr>
          <p:nvPr>
            <p:ph type="body" idx="1"/>
          </p:nvPr>
        </p:nvSpPr>
        <p:spPr/>
        <p:txBody>
          <a:bodyPr/>
          <a:lstStyle/>
          <a:p>
            <a:r>
              <a:rPr lang="en-US"/>
              <a:t>The amount of the loss you must pay out of your own pocket before the insurance company begins to reimburse you.</a:t>
            </a:r>
          </a:p>
          <a:p>
            <a:endParaRPr lang="en-US"/>
          </a:p>
          <a:p>
            <a:r>
              <a:rPr lang="en-US"/>
              <a:t>Range from $100-$1,000+</a:t>
            </a:r>
          </a:p>
          <a:p>
            <a:r>
              <a:rPr lang="en-US"/>
              <a:t>SHOP AROUND for best rates</a:t>
            </a:r>
          </a:p>
        </p:txBody>
      </p:sp>
    </p:spTree>
    <p:extLst>
      <p:ext uri="{BB962C8B-B14F-4D97-AF65-F5344CB8AC3E}">
        <p14:creationId xmlns:p14="http://schemas.microsoft.com/office/powerpoint/2010/main" val="3424154636"/>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0" fill="hold"/>
                                        <p:tgtEl>
                                          <p:spTgt spid="29699">
                                            <p:txEl>
                                              <p:pRg st="0" end="0"/>
                                            </p:txEl>
                                          </p:spTgt>
                                        </p:tgtEl>
                                        <p:attrNameLst>
                                          <p:attrName>ppt_x</p:attrName>
                                        </p:attrNameLst>
                                      </p:cBhvr>
                                      <p:tavLst>
                                        <p:tav tm="0">
                                          <p:val>
                                            <p:strVal val="1+#ppt_w/2"/>
                                          </p:val>
                                        </p:tav>
                                        <p:tav tm="100000">
                                          <p:val>
                                            <p:strVal val="#ppt_x"/>
                                          </p:val>
                                        </p:tav>
                                      </p:tavLst>
                                    </p:anim>
                                    <p:anim calcmode="lin" valueType="num">
                                      <p:cBhvr additive="base">
                                        <p:cTn id="8" dur="50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anim calcmode="lin" valueType="num">
                                      <p:cBhvr additive="base">
                                        <p:cTn id="13" dur="5000" fill="hold"/>
                                        <p:tgtEl>
                                          <p:spTgt spid="29699">
                                            <p:txEl>
                                              <p:pRg st="2" end="2"/>
                                            </p:txEl>
                                          </p:spTgt>
                                        </p:tgtEl>
                                        <p:attrNameLst>
                                          <p:attrName>ppt_x</p:attrName>
                                        </p:attrNameLst>
                                      </p:cBhvr>
                                      <p:tavLst>
                                        <p:tav tm="0">
                                          <p:val>
                                            <p:strVal val="1+#ppt_w/2"/>
                                          </p:val>
                                        </p:tav>
                                        <p:tav tm="100000">
                                          <p:val>
                                            <p:strVal val="#ppt_x"/>
                                          </p:val>
                                        </p:tav>
                                      </p:tavLst>
                                    </p:anim>
                                    <p:anim calcmode="lin" valueType="num">
                                      <p:cBhvr additive="base">
                                        <p:cTn id="14" dur="5000" fill="hold"/>
                                        <p:tgtEl>
                                          <p:spTgt spid="296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2" fill="hold" grpId="0"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anim calcmode="lin" valueType="num">
                                      <p:cBhvr additive="base">
                                        <p:cTn id="19" dur="5000" fill="hold"/>
                                        <p:tgtEl>
                                          <p:spTgt spid="29699">
                                            <p:txEl>
                                              <p:pRg st="3" end="3"/>
                                            </p:txEl>
                                          </p:spTgt>
                                        </p:tgtEl>
                                        <p:attrNameLst>
                                          <p:attrName>ppt_x</p:attrName>
                                        </p:attrNameLst>
                                      </p:cBhvr>
                                      <p:tavLst>
                                        <p:tav tm="0">
                                          <p:val>
                                            <p:strVal val="1+#ppt_w/2"/>
                                          </p:val>
                                        </p:tav>
                                        <p:tav tm="100000">
                                          <p:val>
                                            <p:strVal val="#ppt_x"/>
                                          </p:val>
                                        </p:tav>
                                      </p:tavLst>
                                    </p:anim>
                                    <p:anim calcmode="lin" valueType="num">
                                      <p:cBhvr additive="base">
                                        <p:cTn id="20" dur="5000" fill="hold"/>
                                        <p:tgtEl>
                                          <p:spTgt spid="296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41" name="Rectangle 21"/>
          <p:cNvSpPr>
            <a:spLocks noChangeArrowheads="1"/>
          </p:cNvSpPr>
          <p:nvPr/>
        </p:nvSpPr>
        <p:spPr bwMode="auto">
          <a:xfrm>
            <a:off x="-76200" y="0"/>
            <a:ext cx="9296400" cy="7010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322" name="Rectangle 2"/>
          <p:cNvSpPr>
            <a:spLocks noGrp="1" noChangeArrowheads="1"/>
          </p:cNvSpPr>
          <p:nvPr>
            <p:ph type="title"/>
          </p:nvPr>
        </p:nvSpPr>
        <p:spPr/>
        <p:txBody>
          <a:bodyPr/>
          <a:lstStyle/>
          <a:p>
            <a:endParaRPr lang="en-US"/>
          </a:p>
        </p:txBody>
      </p:sp>
      <p:sp>
        <p:nvSpPr>
          <p:cNvPr id="56324" name="Rectangle 4"/>
          <p:cNvSpPr>
            <a:spLocks noChangeArrowheads="1"/>
          </p:cNvSpPr>
          <p:nvPr/>
        </p:nvSpPr>
        <p:spPr bwMode="auto">
          <a:xfrm>
            <a:off x="3352800" y="2667000"/>
            <a:ext cx="274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p>
            <a:pPr algn="ctr"/>
            <a:r>
              <a:rPr lang="en-US" sz="3200">
                <a:solidFill>
                  <a:schemeClr val="tx2"/>
                </a:solidFill>
                <a:latin typeface="Tahoma" charset="0"/>
              </a:rPr>
              <a:t>Types of</a:t>
            </a:r>
            <a:br>
              <a:rPr lang="en-US" sz="3200">
                <a:solidFill>
                  <a:schemeClr val="tx2"/>
                </a:solidFill>
                <a:latin typeface="Tahoma" charset="0"/>
              </a:rPr>
            </a:br>
            <a:r>
              <a:rPr lang="en-US" sz="3200">
                <a:solidFill>
                  <a:schemeClr val="tx2"/>
                </a:solidFill>
                <a:latin typeface="Tahoma" charset="0"/>
              </a:rPr>
              <a:t>Insurance</a:t>
            </a:r>
          </a:p>
        </p:txBody>
      </p:sp>
      <p:sp>
        <p:nvSpPr>
          <p:cNvPr id="56325" name="Oval 5"/>
          <p:cNvSpPr>
            <a:spLocks noChangeArrowheads="1"/>
          </p:cNvSpPr>
          <p:nvPr/>
        </p:nvSpPr>
        <p:spPr bwMode="auto">
          <a:xfrm>
            <a:off x="3352800" y="2133600"/>
            <a:ext cx="2590800" cy="2362200"/>
          </a:xfrm>
          <a:prstGeom prst="ellipse">
            <a:avLst/>
          </a:prstGeom>
          <a:noFill/>
          <a:ln w="73025">
            <a:solidFill>
              <a:srgbClr val="9933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56326" name="Picture 6" descr="MC90033930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953000"/>
            <a:ext cx="1444625" cy="1447800"/>
          </a:xfrm>
          <a:prstGeom prst="rect">
            <a:avLst/>
          </a:prstGeom>
          <a:noFill/>
          <a:extLst>
            <a:ext uri="{909E8E84-426E-40dd-AFC4-6F175D3DCCD1}">
              <a14:hiddenFill xmlns:a14="http://schemas.microsoft.com/office/drawing/2010/main">
                <a:solidFill>
                  <a:srgbClr val="FFFFFF"/>
                </a:solidFill>
              </a14:hiddenFill>
            </a:ext>
          </a:extLst>
        </p:spPr>
      </p:pic>
      <p:pic>
        <p:nvPicPr>
          <p:cNvPr id="56327" name="Picture 7" descr="MC90033930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1975" y="304800"/>
            <a:ext cx="1444625" cy="1447800"/>
          </a:xfrm>
          <a:prstGeom prst="rect">
            <a:avLst/>
          </a:prstGeom>
          <a:noFill/>
          <a:extLst>
            <a:ext uri="{909E8E84-426E-40dd-AFC4-6F175D3DCCD1}">
              <a14:hiddenFill xmlns:a14="http://schemas.microsoft.com/office/drawing/2010/main">
                <a:solidFill>
                  <a:srgbClr val="FFFFFF"/>
                </a:solidFill>
              </a14:hiddenFill>
            </a:ext>
          </a:extLst>
        </p:spPr>
      </p:pic>
      <p:pic>
        <p:nvPicPr>
          <p:cNvPr id="56328" name="Picture 8" descr="MC90033930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04800"/>
            <a:ext cx="1524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56329" name="AutoShape 9"/>
          <p:cNvSpPr>
            <a:spLocks noChangeArrowheads="1"/>
          </p:cNvSpPr>
          <p:nvPr/>
        </p:nvSpPr>
        <p:spPr bwMode="auto">
          <a:xfrm rot="-3002539">
            <a:off x="5219700" y="1866900"/>
            <a:ext cx="609600" cy="685800"/>
          </a:xfrm>
          <a:prstGeom prst="rightArrow">
            <a:avLst>
              <a:gd name="adj1" fmla="val 50000"/>
              <a:gd name="adj2" fmla="val 25000"/>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330" name="AutoShape 10"/>
          <p:cNvSpPr>
            <a:spLocks noChangeArrowheads="1"/>
          </p:cNvSpPr>
          <p:nvPr/>
        </p:nvSpPr>
        <p:spPr bwMode="auto">
          <a:xfrm rot="1473637">
            <a:off x="5638800" y="3581400"/>
            <a:ext cx="609600" cy="685800"/>
          </a:xfrm>
          <a:prstGeom prst="rightArrow">
            <a:avLst>
              <a:gd name="adj1" fmla="val 50000"/>
              <a:gd name="adj2" fmla="val 25000"/>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331" name="AutoShape 11"/>
          <p:cNvSpPr>
            <a:spLocks noChangeArrowheads="1"/>
          </p:cNvSpPr>
          <p:nvPr/>
        </p:nvSpPr>
        <p:spPr bwMode="auto">
          <a:xfrm rot="-7700392">
            <a:off x="3467100" y="1866900"/>
            <a:ext cx="609600" cy="685800"/>
          </a:xfrm>
          <a:prstGeom prst="rightArrow">
            <a:avLst>
              <a:gd name="adj1" fmla="val 50000"/>
              <a:gd name="adj2" fmla="val 25000"/>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332" name="AutoShape 12"/>
          <p:cNvSpPr>
            <a:spLocks noChangeArrowheads="1"/>
          </p:cNvSpPr>
          <p:nvPr/>
        </p:nvSpPr>
        <p:spPr bwMode="auto">
          <a:xfrm rot="9444714">
            <a:off x="2971800" y="3505200"/>
            <a:ext cx="609600" cy="685800"/>
          </a:xfrm>
          <a:prstGeom prst="rightArrow">
            <a:avLst>
              <a:gd name="adj1" fmla="val 50000"/>
              <a:gd name="adj2" fmla="val 25000"/>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333" name="AutoShape 13"/>
          <p:cNvSpPr>
            <a:spLocks noChangeArrowheads="1"/>
          </p:cNvSpPr>
          <p:nvPr/>
        </p:nvSpPr>
        <p:spPr bwMode="auto">
          <a:xfrm rot="5400000">
            <a:off x="4381500" y="4229100"/>
            <a:ext cx="609600" cy="685800"/>
          </a:xfrm>
          <a:prstGeom prst="rightArrow">
            <a:avLst>
              <a:gd name="adj1" fmla="val 50000"/>
              <a:gd name="adj2" fmla="val 25000"/>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334" name="Text Box 14"/>
          <p:cNvSpPr txBox="1">
            <a:spLocks noChangeArrowheads="1"/>
          </p:cNvSpPr>
          <p:nvPr/>
        </p:nvSpPr>
        <p:spPr bwMode="auto">
          <a:xfrm>
            <a:off x="914400" y="19050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b="1">
                <a:latin typeface="Arial" charset="0"/>
              </a:rPr>
              <a:t>Automobile</a:t>
            </a:r>
          </a:p>
        </p:txBody>
      </p:sp>
      <p:sp>
        <p:nvSpPr>
          <p:cNvPr id="56335" name="Text Box 15"/>
          <p:cNvSpPr txBox="1">
            <a:spLocks noChangeArrowheads="1"/>
          </p:cNvSpPr>
          <p:nvPr/>
        </p:nvSpPr>
        <p:spPr bwMode="auto">
          <a:xfrm>
            <a:off x="5486400" y="18288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b="1">
                <a:latin typeface="Arial" charset="0"/>
              </a:rPr>
              <a:t>Health</a:t>
            </a:r>
          </a:p>
        </p:txBody>
      </p:sp>
      <p:sp>
        <p:nvSpPr>
          <p:cNvPr id="56336" name="Text Box 16"/>
          <p:cNvSpPr txBox="1">
            <a:spLocks noChangeArrowheads="1"/>
          </p:cNvSpPr>
          <p:nvPr/>
        </p:nvSpPr>
        <p:spPr bwMode="auto">
          <a:xfrm>
            <a:off x="2667000" y="64008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b="1">
                <a:latin typeface="Arial" charset="0"/>
              </a:rPr>
              <a:t>Homeowners/Renters</a:t>
            </a:r>
          </a:p>
        </p:txBody>
      </p:sp>
      <p:pic>
        <p:nvPicPr>
          <p:cNvPr id="56337" name="Picture 17" descr="MC90038402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581400"/>
            <a:ext cx="1892300" cy="1901825"/>
          </a:xfrm>
          <a:prstGeom prst="rect">
            <a:avLst/>
          </a:prstGeom>
          <a:noFill/>
          <a:extLst>
            <a:ext uri="{909E8E84-426E-40dd-AFC4-6F175D3DCCD1}">
              <a14:hiddenFill xmlns:a14="http://schemas.microsoft.com/office/drawing/2010/main">
                <a:solidFill>
                  <a:srgbClr val="FFFFFF"/>
                </a:solidFill>
              </a14:hiddenFill>
            </a:ext>
          </a:extLst>
        </p:spPr>
      </p:pic>
      <p:sp>
        <p:nvSpPr>
          <p:cNvPr id="56338" name="Text Box 18"/>
          <p:cNvSpPr txBox="1">
            <a:spLocks noChangeArrowheads="1"/>
          </p:cNvSpPr>
          <p:nvPr/>
        </p:nvSpPr>
        <p:spPr bwMode="auto">
          <a:xfrm>
            <a:off x="6781800" y="32004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latin typeface="Arial" charset="0"/>
              </a:rPr>
              <a:t>Life</a:t>
            </a:r>
          </a:p>
        </p:txBody>
      </p:sp>
      <p:pic>
        <p:nvPicPr>
          <p:cNvPr id="56339" name="Picture 19" descr="MC90028716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3025" y="3733800"/>
            <a:ext cx="1781175" cy="2354263"/>
          </a:xfrm>
          <a:prstGeom prst="rect">
            <a:avLst/>
          </a:prstGeom>
          <a:noFill/>
          <a:extLst>
            <a:ext uri="{909E8E84-426E-40dd-AFC4-6F175D3DCCD1}">
              <a14:hiddenFill xmlns:a14="http://schemas.microsoft.com/office/drawing/2010/main">
                <a:solidFill>
                  <a:srgbClr val="FFFFFF"/>
                </a:solidFill>
              </a14:hiddenFill>
            </a:ext>
          </a:extLst>
        </p:spPr>
      </p:pic>
      <p:sp>
        <p:nvSpPr>
          <p:cNvPr id="56340" name="Text Box 20"/>
          <p:cNvSpPr txBox="1">
            <a:spLocks noChangeArrowheads="1"/>
          </p:cNvSpPr>
          <p:nvPr/>
        </p:nvSpPr>
        <p:spPr bwMode="auto">
          <a:xfrm>
            <a:off x="1066800" y="32766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latin typeface="Arial" charset="0"/>
              </a:rPr>
              <a:t>Disability</a:t>
            </a:r>
          </a:p>
        </p:txBody>
      </p:sp>
    </p:spTree>
    <p:extLst>
      <p:ext uri="{BB962C8B-B14F-4D97-AF65-F5344CB8AC3E}">
        <p14:creationId xmlns:p14="http://schemas.microsoft.com/office/powerpoint/2010/main" val="2228104273"/>
      </p:ext>
    </p:extLst>
  </p:cSld>
  <p:clrMapOvr>
    <a:masterClrMapping/>
  </p:clrMapOvr>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atin typeface="Tahoma" charset="0"/>
              </a:rPr>
              <a:t>Auto Insurance</a:t>
            </a:r>
          </a:p>
        </p:txBody>
      </p:sp>
      <p:sp>
        <p:nvSpPr>
          <p:cNvPr id="32771" name="Rectangle 3"/>
          <p:cNvSpPr>
            <a:spLocks noGrp="1" noChangeArrowheads="1"/>
          </p:cNvSpPr>
          <p:nvPr>
            <p:ph type="body" idx="1"/>
          </p:nvPr>
        </p:nvSpPr>
        <p:spPr/>
        <p:txBody>
          <a:bodyPr/>
          <a:lstStyle/>
          <a:p>
            <a:r>
              <a:rPr lang="en-US"/>
              <a:t>Liability Coverage</a:t>
            </a:r>
          </a:p>
          <a:p>
            <a:r>
              <a:rPr lang="en-US"/>
              <a:t>Medical Payments</a:t>
            </a:r>
          </a:p>
          <a:p>
            <a:r>
              <a:rPr lang="en-US"/>
              <a:t>Uninsured Motorist</a:t>
            </a:r>
          </a:p>
          <a:p>
            <a:r>
              <a:rPr lang="en-US"/>
              <a:t>Underinsured Motorist</a:t>
            </a:r>
          </a:p>
          <a:p>
            <a:r>
              <a:rPr lang="en-US"/>
              <a:t>Collision</a:t>
            </a:r>
          </a:p>
          <a:p>
            <a:endParaRPr lang="en-US"/>
          </a:p>
        </p:txBody>
      </p:sp>
      <p:pic>
        <p:nvPicPr>
          <p:cNvPr id="32772" name="Picture 4" descr="BD06961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685800"/>
            <a:ext cx="2667000" cy="2601913"/>
          </a:xfrm>
          <a:prstGeom prst="rect">
            <a:avLst/>
          </a:prstGeom>
          <a:noFill/>
          <a:extLst>
            <a:ext uri="{909E8E84-426E-40dd-AFC4-6F175D3DCCD1}">
              <a14:hiddenFill xmlns:a14="http://schemas.microsoft.com/office/drawing/2010/main">
                <a:solidFill>
                  <a:srgbClr val="FFFFFF"/>
                </a:solidFill>
              </a14:hiddenFill>
            </a:ext>
          </a:extLst>
        </p:spPr>
      </p:pic>
      <p:pic>
        <p:nvPicPr>
          <p:cNvPr id="32773" name="Picture 5" descr="TN0009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962400"/>
            <a:ext cx="3263900" cy="2576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927624"/>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0" fill="hold"/>
                                        <p:tgtEl>
                                          <p:spTgt spid="32771">
                                            <p:txEl>
                                              <p:pRg st="0" end="0"/>
                                            </p:txEl>
                                          </p:spTgt>
                                        </p:tgtEl>
                                        <p:attrNameLst>
                                          <p:attrName>ppt_x</p:attrName>
                                        </p:attrNameLst>
                                      </p:cBhvr>
                                      <p:tavLst>
                                        <p:tav tm="0">
                                          <p:val>
                                            <p:strVal val="1+#ppt_w/2"/>
                                          </p:val>
                                        </p:tav>
                                        <p:tav tm="100000">
                                          <p:val>
                                            <p:strVal val="#ppt_x"/>
                                          </p:val>
                                        </p:tav>
                                      </p:tavLst>
                                    </p:anim>
                                    <p:anim calcmode="lin" valueType="num">
                                      <p:cBhvr additive="base">
                                        <p:cTn id="8" dur="5000" fill="hold"/>
                                        <p:tgtEl>
                                          <p:spTgt spid="327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0" fill="hold"/>
                                        <p:tgtEl>
                                          <p:spTgt spid="32771">
                                            <p:txEl>
                                              <p:pRg st="1" end="1"/>
                                            </p:txEl>
                                          </p:spTgt>
                                        </p:tgtEl>
                                        <p:attrNameLst>
                                          <p:attrName>ppt_x</p:attrName>
                                        </p:attrNameLst>
                                      </p:cBhvr>
                                      <p:tavLst>
                                        <p:tav tm="0">
                                          <p:val>
                                            <p:strVal val="1+#ppt_w/2"/>
                                          </p:val>
                                        </p:tav>
                                        <p:tav tm="100000">
                                          <p:val>
                                            <p:strVal val="#ppt_x"/>
                                          </p:val>
                                        </p:tav>
                                      </p:tavLst>
                                    </p:anim>
                                    <p:anim calcmode="lin" valueType="num">
                                      <p:cBhvr additive="base">
                                        <p:cTn id="14" dur="5000" fill="hold"/>
                                        <p:tgtEl>
                                          <p:spTgt spid="327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2"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0" fill="hold"/>
                                        <p:tgtEl>
                                          <p:spTgt spid="32771">
                                            <p:txEl>
                                              <p:pRg st="2" end="2"/>
                                            </p:txEl>
                                          </p:spTgt>
                                        </p:tgtEl>
                                        <p:attrNameLst>
                                          <p:attrName>ppt_x</p:attrName>
                                        </p:attrNameLst>
                                      </p:cBhvr>
                                      <p:tavLst>
                                        <p:tav tm="0">
                                          <p:val>
                                            <p:strVal val="1+#ppt_w/2"/>
                                          </p:val>
                                        </p:tav>
                                        <p:tav tm="100000">
                                          <p:val>
                                            <p:strVal val="#ppt_x"/>
                                          </p:val>
                                        </p:tav>
                                      </p:tavLst>
                                    </p:anim>
                                    <p:anim calcmode="lin" valueType="num">
                                      <p:cBhvr additive="base">
                                        <p:cTn id="20" dur="5000" fill="hold"/>
                                        <p:tgtEl>
                                          <p:spTgt spid="327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2" fill="hold" grpId="0"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0" fill="hold"/>
                                        <p:tgtEl>
                                          <p:spTgt spid="32771">
                                            <p:txEl>
                                              <p:pRg st="3" end="3"/>
                                            </p:txEl>
                                          </p:spTgt>
                                        </p:tgtEl>
                                        <p:attrNameLst>
                                          <p:attrName>ppt_x</p:attrName>
                                        </p:attrNameLst>
                                      </p:cBhvr>
                                      <p:tavLst>
                                        <p:tav tm="0">
                                          <p:val>
                                            <p:strVal val="1+#ppt_w/2"/>
                                          </p:val>
                                        </p:tav>
                                        <p:tav tm="100000">
                                          <p:val>
                                            <p:strVal val="#ppt_x"/>
                                          </p:val>
                                        </p:tav>
                                      </p:tavLst>
                                    </p:anim>
                                    <p:anim calcmode="lin" valueType="num">
                                      <p:cBhvr additive="base">
                                        <p:cTn id="26" dur="5000" fill="hold"/>
                                        <p:tgtEl>
                                          <p:spTgt spid="327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2" fill="hold" grpId="0" nodeType="clickEffect">
                                  <p:stCondLst>
                                    <p:cond delay="0"/>
                                  </p:stCondLst>
                                  <p:childTnLst>
                                    <p:set>
                                      <p:cBhvr>
                                        <p:cTn id="30" dur="1" fill="hold">
                                          <p:stCondLst>
                                            <p:cond delay="0"/>
                                          </p:stCondLst>
                                        </p:cTn>
                                        <p:tgtEl>
                                          <p:spTgt spid="32771">
                                            <p:txEl>
                                              <p:pRg st="4" end="4"/>
                                            </p:txEl>
                                          </p:spTgt>
                                        </p:tgtEl>
                                        <p:attrNameLst>
                                          <p:attrName>style.visibility</p:attrName>
                                        </p:attrNameLst>
                                      </p:cBhvr>
                                      <p:to>
                                        <p:strVal val="visible"/>
                                      </p:to>
                                    </p:set>
                                    <p:anim calcmode="lin" valueType="num">
                                      <p:cBhvr additive="base">
                                        <p:cTn id="31" dur="5000" fill="hold"/>
                                        <p:tgtEl>
                                          <p:spTgt spid="32771">
                                            <p:txEl>
                                              <p:pRg st="4" end="4"/>
                                            </p:txEl>
                                          </p:spTgt>
                                        </p:tgtEl>
                                        <p:attrNameLst>
                                          <p:attrName>ppt_x</p:attrName>
                                        </p:attrNameLst>
                                      </p:cBhvr>
                                      <p:tavLst>
                                        <p:tav tm="0">
                                          <p:val>
                                            <p:strVal val="1+#ppt_w/2"/>
                                          </p:val>
                                        </p:tav>
                                        <p:tav tm="100000">
                                          <p:val>
                                            <p:strVal val="#ppt_x"/>
                                          </p:val>
                                        </p:tav>
                                      </p:tavLst>
                                    </p:anim>
                                    <p:anim calcmode="lin" valueType="num">
                                      <p:cBhvr additive="base">
                                        <p:cTn id="32" dur="5000" fill="hold"/>
                                        <p:tgtEl>
                                          <p:spTgt spid="3277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atin typeface="Tahoma" charset="0"/>
              </a:rPr>
              <a:t>Auto Policies</a:t>
            </a:r>
          </a:p>
        </p:txBody>
      </p:sp>
      <p:sp>
        <p:nvSpPr>
          <p:cNvPr id="35843" name="Rectangle 3"/>
          <p:cNvSpPr>
            <a:spLocks noGrp="1" noChangeArrowheads="1"/>
          </p:cNvSpPr>
          <p:nvPr>
            <p:ph type="body" sz="half" idx="4294967295"/>
          </p:nvPr>
        </p:nvSpPr>
        <p:spPr>
          <a:xfrm>
            <a:off x="2208213" y="3352800"/>
            <a:ext cx="3162300" cy="2819400"/>
          </a:xfrm>
          <a:prstGeom prst="rect">
            <a:avLst/>
          </a:prstGeom>
        </p:spPr>
        <p:txBody>
          <a:bodyPr/>
          <a:lstStyle/>
          <a:p>
            <a:r>
              <a:rPr lang="en-US"/>
              <a:t>Age</a:t>
            </a:r>
          </a:p>
          <a:p>
            <a:r>
              <a:rPr lang="en-US"/>
              <a:t>Gender</a:t>
            </a:r>
          </a:p>
          <a:p>
            <a:r>
              <a:rPr lang="en-US"/>
              <a:t>Marital Status</a:t>
            </a:r>
          </a:p>
          <a:p>
            <a:r>
              <a:rPr lang="en-US"/>
              <a:t>Type of Car</a:t>
            </a:r>
          </a:p>
          <a:p>
            <a:r>
              <a:rPr lang="en-US"/>
              <a:t>Cost of Repairs</a:t>
            </a:r>
          </a:p>
        </p:txBody>
      </p:sp>
      <p:sp>
        <p:nvSpPr>
          <p:cNvPr id="35844" name="Rectangle 4"/>
          <p:cNvSpPr>
            <a:spLocks noGrp="1" noChangeArrowheads="1"/>
          </p:cNvSpPr>
          <p:nvPr>
            <p:ph type="body" sz="half" idx="4294967295"/>
          </p:nvPr>
        </p:nvSpPr>
        <p:spPr>
          <a:xfrm>
            <a:off x="5522913" y="3276600"/>
            <a:ext cx="3163887" cy="2667000"/>
          </a:xfrm>
          <a:prstGeom prst="rect">
            <a:avLst/>
          </a:prstGeom>
        </p:spPr>
        <p:txBody>
          <a:bodyPr/>
          <a:lstStyle/>
          <a:p>
            <a:r>
              <a:rPr lang="en-US"/>
              <a:t>Mileage</a:t>
            </a:r>
          </a:p>
          <a:p>
            <a:r>
              <a:rPr lang="en-US"/>
              <a:t>Location</a:t>
            </a:r>
          </a:p>
          <a:p>
            <a:r>
              <a:rPr lang="en-US"/>
              <a:t>Law Enforcement</a:t>
            </a:r>
          </a:p>
          <a:p>
            <a:r>
              <a:rPr lang="en-US"/>
              <a:t>Driving Record</a:t>
            </a:r>
          </a:p>
        </p:txBody>
      </p:sp>
      <p:sp>
        <p:nvSpPr>
          <p:cNvPr id="35845" name="Text Box 5"/>
          <p:cNvSpPr txBox="1">
            <a:spLocks noChangeArrowheads="1"/>
          </p:cNvSpPr>
          <p:nvPr/>
        </p:nvSpPr>
        <p:spPr bwMode="auto">
          <a:xfrm>
            <a:off x="2667000" y="1981200"/>
            <a:ext cx="5486400" cy="181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90000"/>
              </a:lnSpc>
              <a:spcBef>
                <a:spcPct val="20000"/>
              </a:spcBef>
              <a:buClr>
                <a:srgbClr val="00FFCC"/>
              </a:buClr>
              <a:buSzPct val="70000"/>
              <a:buFont typeface="Wingdings" charset="0"/>
              <a:buNone/>
            </a:pPr>
            <a:r>
              <a:rPr lang="en-US" sz="3600">
                <a:latin typeface="Arial Narrow" charset="0"/>
              </a:rPr>
              <a:t>The following factors can influence the cost of the policy.</a:t>
            </a:r>
          </a:p>
          <a:p>
            <a:pPr>
              <a:spcBef>
                <a:spcPct val="50000"/>
              </a:spcBef>
            </a:pPr>
            <a:endParaRPr lang="en-US" sz="3200"/>
          </a:p>
        </p:txBody>
      </p:sp>
    </p:spTree>
    <p:extLst>
      <p:ext uri="{BB962C8B-B14F-4D97-AF65-F5344CB8AC3E}">
        <p14:creationId xmlns:p14="http://schemas.microsoft.com/office/powerpoint/2010/main" val="3070814245"/>
      </p:ext>
    </p:extLst>
  </p:cSld>
  <p:clrMapOvr>
    <a:masterClrMapping/>
  </p:clrMapOvr>
  <p:transition xmlns:p14="http://schemas.microsoft.com/office/powerpoint/2010/main">
    <p:blinds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533400" y="457200"/>
            <a:ext cx="8001000" cy="990600"/>
          </a:xfrm>
        </p:spPr>
        <p:txBody>
          <a:bodyPr>
            <a:normAutofit fontScale="90000"/>
          </a:bodyPr>
          <a:lstStyle/>
          <a:p>
            <a:r>
              <a:rPr lang="en-US"/>
              <a:t>Components of a Financial Plan</a:t>
            </a:r>
          </a:p>
        </p:txBody>
      </p:sp>
      <p:sp>
        <p:nvSpPr>
          <p:cNvPr id="13315" name="Rectangle 3"/>
          <p:cNvSpPr>
            <a:spLocks noGrp="1" noChangeArrowheads="1"/>
          </p:cNvSpPr>
          <p:nvPr>
            <p:ph type="body" idx="4294967295"/>
          </p:nvPr>
        </p:nvSpPr>
        <p:spPr>
          <a:xfrm>
            <a:off x="762000" y="1752600"/>
            <a:ext cx="5010150" cy="4111625"/>
          </a:xfrm>
        </p:spPr>
        <p:txBody>
          <a:bodyPr/>
          <a:lstStyle/>
          <a:p>
            <a:r>
              <a:rPr lang="en-US"/>
              <a:t>Goals</a:t>
            </a:r>
          </a:p>
          <a:p>
            <a:r>
              <a:rPr lang="en-US"/>
              <a:t>Net Worth Statement</a:t>
            </a:r>
          </a:p>
          <a:p>
            <a:r>
              <a:rPr lang="en-US"/>
              <a:t>Budget</a:t>
            </a:r>
          </a:p>
          <a:p>
            <a:r>
              <a:rPr lang="en-US"/>
              <a:t>Insurance Plan</a:t>
            </a:r>
          </a:p>
          <a:p>
            <a:r>
              <a:rPr lang="en-US"/>
              <a:t>Savings Plan</a:t>
            </a:r>
          </a:p>
          <a:p>
            <a:r>
              <a:rPr lang="en-US"/>
              <a:t>Investment Plan</a:t>
            </a:r>
          </a:p>
        </p:txBody>
      </p:sp>
      <p:pic>
        <p:nvPicPr>
          <p:cNvPr id="13319" name="Picture 7" descr="MC90001931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895600"/>
            <a:ext cx="4587875" cy="222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605479"/>
      </p:ext>
    </p:extLst>
  </p:cSld>
  <p:clrMapOvr>
    <a:masterClrMapping/>
  </p:clrMapOvr>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atin typeface="Tahoma" charset="0"/>
              </a:rPr>
              <a:t>Health Insurance</a:t>
            </a:r>
          </a:p>
        </p:txBody>
      </p:sp>
      <p:sp>
        <p:nvSpPr>
          <p:cNvPr id="40963" name="Rectangle 3"/>
          <p:cNvSpPr>
            <a:spLocks noGrp="1" noChangeArrowheads="1"/>
          </p:cNvSpPr>
          <p:nvPr>
            <p:ph type="body" idx="1"/>
          </p:nvPr>
        </p:nvSpPr>
        <p:spPr>
          <a:xfrm>
            <a:off x="1043490" y="2221824"/>
            <a:ext cx="6173787" cy="3810000"/>
          </a:xfrm>
        </p:spPr>
        <p:txBody>
          <a:bodyPr/>
          <a:lstStyle/>
          <a:p>
            <a:r>
              <a:rPr lang="en-US" dirty="0"/>
              <a:t>Pays the medical bills in case         you or your family members, become sick or injured.</a:t>
            </a:r>
          </a:p>
          <a:p>
            <a:r>
              <a:rPr lang="en-US" dirty="0"/>
              <a:t>Most will cover you until age 19.  If you are in college, they may extend until 23.</a:t>
            </a:r>
          </a:p>
        </p:txBody>
      </p:sp>
      <p:pic>
        <p:nvPicPr>
          <p:cNvPr id="40964" name="Picture 4" descr="HM00094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81000"/>
            <a:ext cx="2589213" cy="3306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757655"/>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0" fill="hold"/>
                                        <p:tgtEl>
                                          <p:spTgt spid="40963">
                                            <p:txEl>
                                              <p:pRg st="0" end="0"/>
                                            </p:txEl>
                                          </p:spTgt>
                                        </p:tgtEl>
                                        <p:attrNameLst>
                                          <p:attrName>ppt_x</p:attrName>
                                        </p:attrNameLst>
                                      </p:cBhvr>
                                      <p:tavLst>
                                        <p:tav tm="0">
                                          <p:val>
                                            <p:strVal val="0-#ppt_w/2"/>
                                          </p:val>
                                        </p:tav>
                                        <p:tav tm="100000">
                                          <p:val>
                                            <p:strVal val="#ppt_x"/>
                                          </p:val>
                                        </p:tav>
                                      </p:tavLst>
                                    </p:anim>
                                    <p:anim calcmode="lin" valueType="num">
                                      <p:cBhvr additive="base">
                                        <p:cTn id="8" dur="5000" fill="hold"/>
                                        <p:tgtEl>
                                          <p:spTgt spid="409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0" fill="hold"/>
                                        <p:tgtEl>
                                          <p:spTgt spid="40963">
                                            <p:txEl>
                                              <p:pRg st="1" end="1"/>
                                            </p:txEl>
                                          </p:spTgt>
                                        </p:tgtEl>
                                        <p:attrNameLst>
                                          <p:attrName>ppt_x</p:attrName>
                                        </p:attrNameLst>
                                      </p:cBhvr>
                                      <p:tavLst>
                                        <p:tav tm="0">
                                          <p:val>
                                            <p:strVal val="0-#ppt_w/2"/>
                                          </p:val>
                                        </p:tav>
                                        <p:tav tm="100000">
                                          <p:val>
                                            <p:strVal val="#ppt_x"/>
                                          </p:val>
                                        </p:tav>
                                      </p:tavLst>
                                    </p:anim>
                                    <p:anim calcmode="lin" valueType="num">
                                      <p:cBhvr additive="base">
                                        <p:cTn id="14" dur="5000" fill="hold"/>
                                        <p:tgtEl>
                                          <p:spTgt spid="4096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1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atin typeface="Tahoma" charset="0"/>
              </a:rPr>
              <a:t>Property Insurance</a:t>
            </a:r>
          </a:p>
        </p:txBody>
      </p:sp>
      <p:sp>
        <p:nvSpPr>
          <p:cNvPr id="41987" name="Rectangle 3"/>
          <p:cNvSpPr>
            <a:spLocks noGrp="1" noChangeArrowheads="1"/>
          </p:cNvSpPr>
          <p:nvPr>
            <p:ph type="body" idx="1"/>
          </p:nvPr>
        </p:nvSpPr>
        <p:spPr>
          <a:xfrm>
            <a:off x="2208213" y="2438400"/>
            <a:ext cx="6478587" cy="3886200"/>
          </a:xfrm>
        </p:spPr>
        <p:txBody>
          <a:bodyPr/>
          <a:lstStyle/>
          <a:p>
            <a:r>
              <a:rPr lang="en-US"/>
              <a:t>Protects your material possessions in case they are damaged by fire, flood, or theft. </a:t>
            </a:r>
          </a:p>
          <a:p>
            <a:endParaRPr lang="en-US"/>
          </a:p>
          <a:p>
            <a:r>
              <a:rPr lang="en-US"/>
              <a:t>Homeowner</a:t>
            </a:r>
            <a:r>
              <a:rPr lang="ja-JP" altLang="en-US">
                <a:latin typeface="Arial"/>
              </a:rPr>
              <a:t>’</a:t>
            </a:r>
            <a:r>
              <a:rPr lang="en-US"/>
              <a:t>s insurance vs Renter</a:t>
            </a:r>
            <a:r>
              <a:rPr lang="ja-JP" altLang="en-US">
                <a:latin typeface="Arial"/>
              </a:rPr>
              <a:t>’</a:t>
            </a:r>
            <a:r>
              <a:rPr lang="en-US"/>
              <a:t>s Insurance</a:t>
            </a:r>
          </a:p>
        </p:txBody>
      </p:sp>
      <p:pic>
        <p:nvPicPr>
          <p:cNvPr id="41988" name="Picture 4" descr="HH0071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28600"/>
            <a:ext cx="18161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222676"/>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0" fill="hold"/>
                                        <p:tgtEl>
                                          <p:spTgt spid="41987">
                                            <p:txEl>
                                              <p:pRg st="0" end="0"/>
                                            </p:txEl>
                                          </p:spTgt>
                                        </p:tgtEl>
                                        <p:attrNameLst>
                                          <p:attrName>ppt_x</p:attrName>
                                        </p:attrNameLst>
                                      </p:cBhvr>
                                      <p:tavLst>
                                        <p:tav tm="0">
                                          <p:val>
                                            <p:strVal val="0-#ppt_w/2"/>
                                          </p:val>
                                        </p:tav>
                                        <p:tav tm="100000">
                                          <p:val>
                                            <p:strVal val="#ppt_x"/>
                                          </p:val>
                                        </p:tav>
                                      </p:tavLst>
                                    </p:anim>
                                    <p:anim calcmode="lin" valueType="num">
                                      <p:cBhvr additive="base">
                                        <p:cTn id="8" dur="5000" fill="hold"/>
                                        <p:tgtEl>
                                          <p:spTgt spid="41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anim calcmode="lin" valueType="num">
                                      <p:cBhvr additive="base">
                                        <p:cTn id="13" dur="5000" fill="hold"/>
                                        <p:tgtEl>
                                          <p:spTgt spid="41987">
                                            <p:txEl>
                                              <p:pRg st="2" end="2"/>
                                            </p:txEl>
                                          </p:spTgt>
                                        </p:tgtEl>
                                        <p:attrNameLst>
                                          <p:attrName>ppt_x</p:attrName>
                                        </p:attrNameLst>
                                      </p:cBhvr>
                                      <p:tavLst>
                                        <p:tav tm="0">
                                          <p:val>
                                            <p:strVal val="0-#ppt_w/2"/>
                                          </p:val>
                                        </p:tav>
                                        <p:tav tm="100000">
                                          <p:val>
                                            <p:strVal val="#ppt_x"/>
                                          </p:val>
                                        </p:tav>
                                      </p:tavLst>
                                    </p:anim>
                                    <p:anim calcmode="lin" valueType="num">
                                      <p:cBhvr additive="base">
                                        <p:cTn id="14" dur="5000" fill="hold"/>
                                        <p:tgtEl>
                                          <p:spTgt spid="4198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1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atin typeface="Tahoma" charset="0"/>
              </a:rPr>
              <a:t>Life Insurance</a:t>
            </a:r>
          </a:p>
        </p:txBody>
      </p:sp>
      <p:sp>
        <p:nvSpPr>
          <p:cNvPr id="44035" name="Rectangle 3"/>
          <p:cNvSpPr>
            <a:spLocks noGrp="1" noChangeArrowheads="1"/>
          </p:cNvSpPr>
          <p:nvPr>
            <p:ph type="body" idx="1"/>
          </p:nvPr>
        </p:nvSpPr>
        <p:spPr>
          <a:xfrm>
            <a:off x="2208213" y="2590800"/>
            <a:ext cx="6478587" cy="3886200"/>
          </a:xfrm>
        </p:spPr>
        <p:txBody>
          <a:bodyPr/>
          <a:lstStyle/>
          <a:p>
            <a:r>
              <a:rPr lang="en-US"/>
              <a:t>Anytime someone else depends on your income to help pay bills, you need life insurance.</a:t>
            </a:r>
          </a:p>
          <a:p>
            <a:r>
              <a:rPr lang="en-US"/>
              <a:t>Protects people who depend on you financially in the event of your untimely death.</a:t>
            </a:r>
          </a:p>
          <a:p>
            <a:r>
              <a:rPr lang="en-US"/>
              <a:t>Term Life vs Whole Life</a:t>
            </a:r>
          </a:p>
          <a:p>
            <a:pPr>
              <a:buFont typeface="Wingdings" charset="0"/>
              <a:buNone/>
            </a:pPr>
            <a:endParaRPr lang="en-US"/>
          </a:p>
        </p:txBody>
      </p:sp>
      <p:pic>
        <p:nvPicPr>
          <p:cNvPr id="44037" name="Picture 5" descr="BD0686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55575"/>
            <a:ext cx="2286000" cy="220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410978"/>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0" fill="hold"/>
                                        <p:tgtEl>
                                          <p:spTgt spid="44035">
                                            <p:txEl>
                                              <p:pRg st="0" end="0"/>
                                            </p:txEl>
                                          </p:spTgt>
                                        </p:tgtEl>
                                        <p:attrNameLst>
                                          <p:attrName>ppt_x</p:attrName>
                                        </p:attrNameLst>
                                      </p:cBhvr>
                                      <p:tavLst>
                                        <p:tav tm="0">
                                          <p:val>
                                            <p:strVal val="0-#ppt_w/2"/>
                                          </p:val>
                                        </p:tav>
                                        <p:tav tm="100000">
                                          <p:val>
                                            <p:strVal val="#ppt_x"/>
                                          </p:val>
                                        </p:tav>
                                      </p:tavLst>
                                    </p:anim>
                                    <p:anim calcmode="lin" valueType="num">
                                      <p:cBhvr additive="base">
                                        <p:cTn id="8" dur="5000" fill="hold"/>
                                        <p:tgtEl>
                                          <p:spTgt spid="440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0" fill="hold"/>
                                        <p:tgtEl>
                                          <p:spTgt spid="44035">
                                            <p:txEl>
                                              <p:pRg st="1" end="1"/>
                                            </p:txEl>
                                          </p:spTgt>
                                        </p:tgtEl>
                                        <p:attrNameLst>
                                          <p:attrName>ppt_x</p:attrName>
                                        </p:attrNameLst>
                                      </p:cBhvr>
                                      <p:tavLst>
                                        <p:tav tm="0">
                                          <p:val>
                                            <p:strVal val="0-#ppt_w/2"/>
                                          </p:val>
                                        </p:tav>
                                        <p:tav tm="100000">
                                          <p:val>
                                            <p:strVal val="#ppt_x"/>
                                          </p:val>
                                        </p:tav>
                                      </p:tavLst>
                                    </p:anim>
                                    <p:anim calcmode="lin" valueType="num">
                                      <p:cBhvr additive="base">
                                        <p:cTn id="14" dur="5000" fill="hold"/>
                                        <p:tgtEl>
                                          <p:spTgt spid="440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8" fill="hold" grpId="0" nodeType="click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anim calcmode="lin" valueType="num">
                                      <p:cBhvr additive="base">
                                        <p:cTn id="19" dur="5000" fill="hold"/>
                                        <p:tgtEl>
                                          <p:spTgt spid="44035">
                                            <p:txEl>
                                              <p:pRg st="2" end="2"/>
                                            </p:txEl>
                                          </p:spTgt>
                                        </p:tgtEl>
                                        <p:attrNameLst>
                                          <p:attrName>ppt_x</p:attrName>
                                        </p:attrNameLst>
                                      </p:cBhvr>
                                      <p:tavLst>
                                        <p:tav tm="0">
                                          <p:val>
                                            <p:strVal val="0-#ppt_w/2"/>
                                          </p:val>
                                        </p:tav>
                                        <p:tav tm="100000">
                                          <p:val>
                                            <p:strVal val="#ppt_x"/>
                                          </p:val>
                                        </p:tav>
                                      </p:tavLst>
                                    </p:anim>
                                    <p:anim calcmode="lin" valueType="num">
                                      <p:cBhvr additive="base">
                                        <p:cTn id="20" dur="5000" fill="hold"/>
                                        <p:tgtEl>
                                          <p:spTgt spid="4403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1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atin typeface="Tahoma" charset="0"/>
              </a:rPr>
              <a:t>Future Insurance Needs</a:t>
            </a:r>
          </a:p>
        </p:txBody>
      </p:sp>
      <p:sp>
        <p:nvSpPr>
          <p:cNvPr id="58371" name="Rectangle 3"/>
          <p:cNvSpPr>
            <a:spLocks noGrp="1" noChangeArrowheads="1"/>
          </p:cNvSpPr>
          <p:nvPr>
            <p:ph type="body" idx="1"/>
          </p:nvPr>
        </p:nvSpPr>
        <p:spPr>
          <a:xfrm>
            <a:off x="2208213" y="2514600"/>
            <a:ext cx="6478587" cy="3886200"/>
          </a:xfrm>
        </p:spPr>
        <p:txBody>
          <a:bodyPr/>
          <a:lstStyle/>
          <a:p>
            <a:r>
              <a:rPr lang="en-US"/>
              <a:t>Health Insurance</a:t>
            </a:r>
          </a:p>
          <a:p>
            <a:r>
              <a:rPr lang="en-US"/>
              <a:t>Property Insurance</a:t>
            </a:r>
          </a:p>
          <a:p>
            <a:r>
              <a:rPr lang="en-US"/>
              <a:t>Life Insurance</a:t>
            </a:r>
          </a:p>
          <a:p>
            <a:r>
              <a:rPr lang="en-US"/>
              <a:t>Disability Insurance</a:t>
            </a:r>
          </a:p>
          <a:p>
            <a:r>
              <a:rPr lang="en-US"/>
              <a:t>Liability Insurance</a:t>
            </a:r>
          </a:p>
          <a:p>
            <a:endParaRPr lang="en-US"/>
          </a:p>
        </p:txBody>
      </p:sp>
      <p:pic>
        <p:nvPicPr>
          <p:cNvPr id="58372" name="Picture 4" descr="BS00675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362200"/>
            <a:ext cx="3651250" cy="289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223743"/>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0" fill="hold"/>
                                        <p:tgtEl>
                                          <p:spTgt spid="58371">
                                            <p:txEl>
                                              <p:pRg st="0" end="0"/>
                                            </p:txEl>
                                          </p:spTgt>
                                        </p:tgtEl>
                                        <p:attrNameLst>
                                          <p:attrName>ppt_x</p:attrName>
                                        </p:attrNameLst>
                                      </p:cBhvr>
                                      <p:tavLst>
                                        <p:tav tm="0">
                                          <p:val>
                                            <p:strVal val="0-#ppt_w/2"/>
                                          </p:val>
                                        </p:tav>
                                        <p:tav tm="100000">
                                          <p:val>
                                            <p:strVal val="#ppt_x"/>
                                          </p:val>
                                        </p:tav>
                                      </p:tavLst>
                                    </p:anim>
                                    <p:anim calcmode="lin" valueType="num">
                                      <p:cBhvr additive="base">
                                        <p:cTn id="8" dur="5000" fill="hold"/>
                                        <p:tgtEl>
                                          <p:spTgt spid="58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58371">
                                            <p:txEl>
                                              <p:pRg st="1" end="1"/>
                                            </p:txEl>
                                          </p:spTgt>
                                        </p:tgtEl>
                                        <p:attrNameLst>
                                          <p:attrName>style.visibility</p:attrName>
                                        </p:attrNameLst>
                                      </p:cBhvr>
                                      <p:to>
                                        <p:strVal val="visible"/>
                                      </p:to>
                                    </p:set>
                                    <p:anim calcmode="lin" valueType="num">
                                      <p:cBhvr additive="base">
                                        <p:cTn id="13" dur="5000" fill="hold"/>
                                        <p:tgtEl>
                                          <p:spTgt spid="58371">
                                            <p:txEl>
                                              <p:pRg st="1" end="1"/>
                                            </p:txEl>
                                          </p:spTgt>
                                        </p:tgtEl>
                                        <p:attrNameLst>
                                          <p:attrName>ppt_x</p:attrName>
                                        </p:attrNameLst>
                                      </p:cBhvr>
                                      <p:tavLst>
                                        <p:tav tm="0">
                                          <p:val>
                                            <p:strVal val="0-#ppt_w/2"/>
                                          </p:val>
                                        </p:tav>
                                        <p:tav tm="100000">
                                          <p:val>
                                            <p:strVal val="#ppt_x"/>
                                          </p:val>
                                        </p:tav>
                                      </p:tavLst>
                                    </p:anim>
                                    <p:anim calcmode="lin" valueType="num">
                                      <p:cBhvr additive="base">
                                        <p:cTn id="14" dur="5000" fill="hold"/>
                                        <p:tgtEl>
                                          <p:spTgt spid="583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8" fill="hold" grpId="0" nodeType="clickEffect">
                                  <p:stCondLst>
                                    <p:cond delay="0"/>
                                  </p:stCondLst>
                                  <p:childTnLst>
                                    <p:set>
                                      <p:cBhvr>
                                        <p:cTn id="18" dur="1" fill="hold">
                                          <p:stCondLst>
                                            <p:cond delay="0"/>
                                          </p:stCondLst>
                                        </p:cTn>
                                        <p:tgtEl>
                                          <p:spTgt spid="58371">
                                            <p:txEl>
                                              <p:pRg st="2" end="2"/>
                                            </p:txEl>
                                          </p:spTgt>
                                        </p:tgtEl>
                                        <p:attrNameLst>
                                          <p:attrName>style.visibility</p:attrName>
                                        </p:attrNameLst>
                                      </p:cBhvr>
                                      <p:to>
                                        <p:strVal val="visible"/>
                                      </p:to>
                                    </p:set>
                                    <p:anim calcmode="lin" valueType="num">
                                      <p:cBhvr additive="base">
                                        <p:cTn id="19" dur="5000" fill="hold"/>
                                        <p:tgtEl>
                                          <p:spTgt spid="58371">
                                            <p:txEl>
                                              <p:pRg st="2" end="2"/>
                                            </p:txEl>
                                          </p:spTgt>
                                        </p:tgtEl>
                                        <p:attrNameLst>
                                          <p:attrName>ppt_x</p:attrName>
                                        </p:attrNameLst>
                                      </p:cBhvr>
                                      <p:tavLst>
                                        <p:tav tm="0">
                                          <p:val>
                                            <p:strVal val="0-#ppt_w/2"/>
                                          </p:val>
                                        </p:tav>
                                        <p:tav tm="100000">
                                          <p:val>
                                            <p:strVal val="#ppt_x"/>
                                          </p:val>
                                        </p:tav>
                                      </p:tavLst>
                                    </p:anim>
                                    <p:anim calcmode="lin" valueType="num">
                                      <p:cBhvr additive="base">
                                        <p:cTn id="20" dur="5000" fill="hold"/>
                                        <p:tgtEl>
                                          <p:spTgt spid="583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8" fill="hold" grpId="0" nodeType="clickEffect">
                                  <p:stCondLst>
                                    <p:cond delay="0"/>
                                  </p:stCondLst>
                                  <p:childTnLst>
                                    <p:set>
                                      <p:cBhvr>
                                        <p:cTn id="24" dur="1" fill="hold">
                                          <p:stCondLst>
                                            <p:cond delay="0"/>
                                          </p:stCondLst>
                                        </p:cTn>
                                        <p:tgtEl>
                                          <p:spTgt spid="58371">
                                            <p:txEl>
                                              <p:pRg st="3" end="3"/>
                                            </p:txEl>
                                          </p:spTgt>
                                        </p:tgtEl>
                                        <p:attrNameLst>
                                          <p:attrName>style.visibility</p:attrName>
                                        </p:attrNameLst>
                                      </p:cBhvr>
                                      <p:to>
                                        <p:strVal val="visible"/>
                                      </p:to>
                                    </p:set>
                                    <p:anim calcmode="lin" valueType="num">
                                      <p:cBhvr additive="base">
                                        <p:cTn id="25" dur="5000" fill="hold"/>
                                        <p:tgtEl>
                                          <p:spTgt spid="58371">
                                            <p:txEl>
                                              <p:pRg st="3" end="3"/>
                                            </p:txEl>
                                          </p:spTgt>
                                        </p:tgtEl>
                                        <p:attrNameLst>
                                          <p:attrName>ppt_x</p:attrName>
                                        </p:attrNameLst>
                                      </p:cBhvr>
                                      <p:tavLst>
                                        <p:tav tm="0">
                                          <p:val>
                                            <p:strVal val="0-#ppt_w/2"/>
                                          </p:val>
                                        </p:tav>
                                        <p:tav tm="100000">
                                          <p:val>
                                            <p:strVal val="#ppt_x"/>
                                          </p:val>
                                        </p:tav>
                                      </p:tavLst>
                                    </p:anim>
                                    <p:anim calcmode="lin" valueType="num">
                                      <p:cBhvr additive="base">
                                        <p:cTn id="26" dur="5000" fill="hold"/>
                                        <p:tgtEl>
                                          <p:spTgt spid="583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8" fill="hold" grpId="0" nodeType="clickEffect">
                                  <p:stCondLst>
                                    <p:cond delay="0"/>
                                  </p:stCondLst>
                                  <p:childTnLst>
                                    <p:set>
                                      <p:cBhvr>
                                        <p:cTn id="30" dur="1" fill="hold">
                                          <p:stCondLst>
                                            <p:cond delay="0"/>
                                          </p:stCondLst>
                                        </p:cTn>
                                        <p:tgtEl>
                                          <p:spTgt spid="58371">
                                            <p:txEl>
                                              <p:pRg st="4" end="4"/>
                                            </p:txEl>
                                          </p:spTgt>
                                        </p:tgtEl>
                                        <p:attrNameLst>
                                          <p:attrName>style.visibility</p:attrName>
                                        </p:attrNameLst>
                                      </p:cBhvr>
                                      <p:to>
                                        <p:strVal val="visible"/>
                                      </p:to>
                                    </p:set>
                                    <p:anim calcmode="lin" valueType="num">
                                      <p:cBhvr additive="base">
                                        <p:cTn id="31" dur="5000" fill="hold"/>
                                        <p:tgtEl>
                                          <p:spTgt spid="58371">
                                            <p:txEl>
                                              <p:pRg st="4" end="4"/>
                                            </p:txEl>
                                          </p:spTgt>
                                        </p:tgtEl>
                                        <p:attrNameLst>
                                          <p:attrName>ppt_x</p:attrName>
                                        </p:attrNameLst>
                                      </p:cBhvr>
                                      <p:tavLst>
                                        <p:tav tm="0">
                                          <p:val>
                                            <p:strVal val="0-#ppt_w/2"/>
                                          </p:val>
                                        </p:tav>
                                        <p:tav tm="100000">
                                          <p:val>
                                            <p:strVal val="#ppt_x"/>
                                          </p:val>
                                        </p:tav>
                                      </p:tavLst>
                                    </p:anim>
                                    <p:anim calcmode="lin" valueType="num">
                                      <p:cBhvr additive="base">
                                        <p:cTn id="32" dur="5000" fill="hold"/>
                                        <p:tgtEl>
                                          <p:spTgt spid="5837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atin typeface="Tahoma" charset="0"/>
              </a:rPr>
              <a:t>Estate Planning</a:t>
            </a:r>
          </a:p>
        </p:txBody>
      </p:sp>
      <p:sp>
        <p:nvSpPr>
          <p:cNvPr id="59395" name="Rectangle 3"/>
          <p:cNvSpPr>
            <a:spLocks noGrp="1" noChangeArrowheads="1"/>
          </p:cNvSpPr>
          <p:nvPr>
            <p:ph type="body" idx="1"/>
          </p:nvPr>
        </p:nvSpPr>
        <p:spPr>
          <a:xfrm>
            <a:off x="2236788" y="2133600"/>
            <a:ext cx="6450012" cy="3532188"/>
          </a:xfrm>
        </p:spPr>
        <p:txBody>
          <a:bodyPr/>
          <a:lstStyle/>
          <a:p>
            <a:r>
              <a:rPr lang="en-US"/>
              <a:t>Estate planning is preparing a plan for transferring property during one</a:t>
            </a:r>
            <a:r>
              <a:rPr lang="ja-JP" altLang="en-US">
                <a:latin typeface="Arial"/>
              </a:rPr>
              <a:t>’</a:t>
            </a:r>
            <a:r>
              <a:rPr lang="en-US"/>
              <a:t>s lifetime and at one</a:t>
            </a:r>
            <a:r>
              <a:rPr lang="ja-JP" altLang="en-US">
                <a:latin typeface="Arial"/>
              </a:rPr>
              <a:t>’</a:t>
            </a:r>
            <a:r>
              <a:rPr lang="en-US"/>
              <a:t>s death.</a:t>
            </a:r>
          </a:p>
          <a:p>
            <a:r>
              <a:rPr lang="en-US"/>
              <a:t>Goal should be to minimize taxes on the estate, make known how you want your possessions distributed, and to provide for a smooth transfer of your possessions to loved ones after death.</a:t>
            </a:r>
          </a:p>
        </p:txBody>
      </p:sp>
    </p:spTree>
    <p:extLst>
      <p:ext uri="{BB962C8B-B14F-4D97-AF65-F5344CB8AC3E}">
        <p14:creationId xmlns:p14="http://schemas.microsoft.com/office/powerpoint/2010/main" val="428445369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atin typeface="Tahoma" charset="0"/>
              </a:rPr>
              <a:t>Tools for Estate Planning</a:t>
            </a:r>
          </a:p>
        </p:txBody>
      </p:sp>
      <p:sp>
        <p:nvSpPr>
          <p:cNvPr id="60419" name="Rectangle 3"/>
          <p:cNvSpPr>
            <a:spLocks noGrp="1" noChangeArrowheads="1"/>
          </p:cNvSpPr>
          <p:nvPr>
            <p:ph type="body" idx="1"/>
          </p:nvPr>
        </p:nvSpPr>
        <p:spPr/>
        <p:txBody>
          <a:bodyPr/>
          <a:lstStyle/>
          <a:p>
            <a:r>
              <a:rPr lang="en-US"/>
              <a:t>Will</a:t>
            </a:r>
          </a:p>
          <a:p>
            <a:r>
              <a:rPr lang="en-US"/>
              <a:t>Trust</a:t>
            </a:r>
          </a:p>
          <a:p>
            <a:r>
              <a:rPr lang="en-US"/>
              <a:t>Joint Ownership of Assets</a:t>
            </a:r>
          </a:p>
        </p:txBody>
      </p:sp>
    </p:spTree>
    <p:extLst>
      <p:ext uri="{BB962C8B-B14F-4D97-AF65-F5344CB8AC3E}">
        <p14:creationId xmlns:p14="http://schemas.microsoft.com/office/powerpoint/2010/main" val="24367198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atin typeface="Tahoma" charset="0"/>
              </a:rPr>
              <a:t>Will</a:t>
            </a:r>
          </a:p>
        </p:txBody>
      </p:sp>
      <p:sp>
        <p:nvSpPr>
          <p:cNvPr id="61443" name="Rectangle 3"/>
          <p:cNvSpPr>
            <a:spLocks noGrp="1" noChangeArrowheads="1"/>
          </p:cNvSpPr>
          <p:nvPr>
            <p:ph type="body" idx="1"/>
          </p:nvPr>
        </p:nvSpPr>
        <p:spPr/>
        <p:txBody>
          <a:bodyPr/>
          <a:lstStyle/>
          <a:p>
            <a:r>
              <a:rPr lang="en-US"/>
              <a:t>A legal document that tells how you want your estate to be distributed after your death.</a:t>
            </a:r>
          </a:p>
        </p:txBody>
      </p:sp>
      <p:grpSp>
        <p:nvGrpSpPr>
          <p:cNvPr id="61444" name="Group 4"/>
          <p:cNvGrpSpPr>
            <a:grpSpLocks/>
          </p:cNvGrpSpPr>
          <p:nvPr/>
        </p:nvGrpSpPr>
        <p:grpSpPr bwMode="auto">
          <a:xfrm>
            <a:off x="2489200" y="2835275"/>
            <a:ext cx="4165600" cy="1189038"/>
            <a:chOff x="0" y="0"/>
            <a:chExt cx="2624" cy="749"/>
          </a:xfrm>
        </p:grpSpPr>
        <p:sp>
          <p:nvSpPr>
            <p:cNvPr id="61445" name="Rectangle 5"/>
            <p:cNvSpPr>
              <a:spLocks noChangeArrowheads="1"/>
            </p:cNvSpPr>
            <p:nvPr/>
          </p:nvSpPr>
          <p:spPr bwMode="auto">
            <a:xfrm>
              <a:off x="0" y="0"/>
              <a:ext cx="262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61446" name="Rectangle 6"/>
            <p:cNvSpPr>
              <a:spLocks noChangeArrowheads="1"/>
            </p:cNvSpPr>
            <p:nvPr/>
          </p:nvSpPr>
          <p:spPr bwMode="auto">
            <a:xfrm>
              <a:off x="0" y="0"/>
              <a:ext cx="2624" cy="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r>
                <a:rPr lang="en-US" sz="800">
                  <a:solidFill>
                    <a:srgbClr val="000000"/>
                  </a:solidFill>
                  <a:latin typeface="Verdana" charset="0"/>
                </a:rPr>
                <a:t>  </a:t>
              </a:r>
              <a:r>
                <a:rPr lang="en-US" sz="6400">
                  <a:solidFill>
                    <a:srgbClr val="000000"/>
                  </a:solidFill>
                  <a:latin typeface="Verdana" charset="0"/>
                </a:rPr>
                <a:t> </a:t>
              </a:r>
              <a:r>
                <a:rPr lang="en-US" sz="800">
                  <a:solidFill>
                    <a:srgbClr val="000000"/>
                  </a:solidFill>
                  <a:latin typeface="Verdana" charset="0"/>
                </a:rPr>
                <a:t>                                                                    </a:t>
              </a:r>
            </a:p>
            <a:p>
              <a:pPr algn="ctr" eaLnBrk="0" hangingPunct="0"/>
              <a:endParaRPr lang="en-US" sz="800">
                <a:solidFill>
                  <a:srgbClr val="000000"/>
                </a:solidFill>
                <a:latin typeface="Verdana" charset="0"/>
              </a:endParaRPr>
            </a:p>
          </p:txBody>
        </p:sp>
      </p:grpSp>
    </p:spTree>
    <p:extLst>
      <p:ext uri="{BB962C8B-B14F-4D97-AF65-F5344CB8AC3E}">
        <p14:creationId xmlns:p14="http://schemas.microsoft.com/office/powerpoint/2010/main" val="140764924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atin typeface="Tahoma" charset="0"/>
              </a:rPr>
              <a:t>Power of Attorney</a:t>
            </a:r>
          </a:p>
        </p:txBody>
      </p:sp>
      <p:sp>
        <p:nvSpPr>
          <p:cNvPr id="62467" name="Rectangle 3"/>
          <p:cNvSpPr>
            <a:spLocks noGrp="1" noChangeArrowheads="1"/>
          </p:cNvSpPr>
          <p:nvPr>
            <p:ph type="body" idx="1"/>
          </p:nvPr>
        </p:nvSpPr>
        <p:spPr/>
        <p:txBody>
          <a:bodyPr/>
          <a:lstStyle/>
          <a:p>
            <a:r>
              <a:rPr lang="en-US"/>
              <a:t>A legal instrument authorizing one to act as another</a:t>
            </a:r>
            <a:r>
              <a:rPr lang="ja-JP" altLang="en-US">
                <a:latin typeface="Arial"/>
              </a:rPr>
              <a:t>’</a:t>
            </a:r>
            <a:r>
              <a:rPr lang="en-US"/>
              <a:t>s attorney or agent.</a:t>
            </a:r>
          </a:p>
        </p:txBody>
      </p:sp>
    </p:spTree>
    <p:extLst>
      <p:ext uri="{BB962C8B-B14F-4D97-AF65-F5344CB8AC3E}">
        <p14:creationId xmlns:p14="http://schemas.microsoft.com/office/powerpoint/2010/main" val="46268038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atin typeface="Tahoma" charset="0"/>
              </a:rPr>
              <a:t>Trust</a:t>
            </a:r>
          </a:p>
        </p:txBody>
      </p:sp>
      <p:sp>
        <p:nvSpPr>
          <p:cNvPr id="63491" name="Rectangle 3"/>
          <p:cNvSpPr>
            <a:spLocks noGrp="1" noChangeArrowheads="1"/>
          </p:cNvSpPr>
          <p:nvPr>
            <p:ph type="body" idx="1"/>
          </p:nvPr>
        </p:nvSpPr>
        <p:spPr/>
        <p:txBody>
          <a:bodyPr/>
          <a:lstStyle/>
          <a:p>
            <a:r>
              <a:rPr lang="en-US"/>
              <a:t>A legal document in which an individual gives someone else control of property, for ultimate distribution to another person.</a:t>
            </a:r>
          </a:p>
        </p:txBody>
      </p:sp>
    </p:spTree>
    <p:extLst>
      <p:ext uri="{BB962C8B-B14F-4D97-AF65-F5344CB8AC3E}">
        <p14:creationId xmlns:p14="http://schemas.microsoft.com/office/powerpoint/2010/main" val="281119050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676400"/>
            <a:ext cx="4038600" cy="1828800"/>
          </a:xfrm>
        </p:spPr>
        <p:txBody>
          <a:bodyPr/>
          <a:lstStyle/>
          <a:p>
            <a:r>
              <a:rPr lang="en-US"/>
              <a:t>Retirement Planning</a:t>
            </a:r>
          </a:p>
        </p:txBody>
      </p:sp>
      <p:pic>
        <p:nvPicPr>
          <p:cNvPr id="2052" name="Picture 4" descr="MPj039952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0"/>
            <a:ext cx="458628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logo_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962400"/>
            <a:ext cx="3365500" cy="127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23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normAutofit fontScale="90000"/>
          </a:bodyPr>
          <a:lstStyle/>
          <a:p>
            <a:r>
              <a:rPr lang="en-US">
                <a:solidFill>
                  <a:schemeClr val="tx1"/>
                </a:solidFill>
              </a:rPr>
              <a:t>Benefits of Having a Financial Plan</a:t>
            </a:r>
          </a:p>
        </p:txBody>
      </p:sp>
      <p:sp>
        <p:nvSpPr>
          <p:cNvPr id="14339" name="Rectangle 3"/>
          <p:cNvSpPr>
            <a:spLocks noGrp="1" noChangeArrowheads="1"/>
          </p:cNvSpPr>
          <p:nvPr>
            <p:ph type="body" idx="4294967295"/>
          </p:nvPr>
        </p:nvSpPr>
        <p:spPr>
          <a:xfrm>
            <a:off x="457200" y="1946275"/>
            <a:ext cx="7696200" cy="4530725"/>
          </a:xfrm>
        </p:spPr>
        <p:txBody>
          <a:bodyPr/>
          <a:lstStyle/>
          <a:p>
            <a:pPr>
              <a:lnSpc>
                <a:spcPct val="90000"/>
              </a:lnSpc>
            </a:pPr>
            <a:r>
              <a:rPr lang="en-US"/>
              <a:t>You have more money and financial security.</a:t>
            </a:r>
          </a:p>
          <a:p>
            <a:pPr>
              <a:lnSpc>
                <a:spcPct val="90000"/>
              </a:lnSpc>
            </a:pPr>
            <a:r>
              <a:rPr lang="en-US"/>
              <a:t>You know where to use money to achieve your goals.</a:t>
            </a:r>
          </a:p>
          <a:p>
            <a:pPr>
              <a:lnSpc>
                <a:spcPct val="90000"/>
              </a:lnSpc>
            </a:pPr>
            <a:r>
              <a:rPr lang="en-US"/>
              <a:t>You have less chance of </a:t>
            </a:r>
          </a:p>
          <a:p>
            <a:pPr lvl="1">
              <a:lnSpc>
                <a:spcPct val="90000"/>
              </a:lnSpc>
              <a:buFont typeface="Wingdings" charset="0"/>
              <a:buNone/>
            </a:pPr>
            <a:r>
              <a:rPr lang="en-US" sz="3200"/>
              <a:t>going into debt you</a:t>
            </a:r>
          </a:p>
          <a:p>
            <a:pPr lvl="1">
              <a:lnSpc>
                <a:spcPct val="90000"/>
              </a:lnSpc>
              <a:buFont typeface="Wingdings" charset="0"/>
              <a:buNone/>
            </a:pPr>
            <a:r>
              <a:rPr lang="en-US" sz="3200"/>
              <a:t>cannot handle.</a:t>
            </a:r>
          </a:p>
        </p:txBody>
      </p:sp>
      <p:pic>
        <p:nvPicPr>
          <p:cNvPr id="14340" name="Picture 4" descr="MC90035414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810000"/>
            <a:ext cx="2519363"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122602"/>
      </p:ext>
    </p:extLst>
  </p:cSld>
  <p:clrMapOvr>
    <a:masterClrMapping/>
  </p:clrMapOvr>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43000" y="762000"/>
            <a:ext cx="7086600" cy="1524000"/>
          </a:xfrm>
        </p:spPr>
        <p:txBody>
          <a:bodyPr/>
          <a:lstStyle/>
          <a:p>
            <a:r>
              <a:rPr lang="en-US" dirty="0" smtClean="0"/>
              <a:t> Sources </a:t>
            </a:r>
            <a:r>
              <a:rPr lang="en-US" dirty="0"/>
              <a:t>of retirement income:</a:t>
            </a:r>
          </a:p>
        </p:txBody>
      </p:sp>
      <p:sp>
        <p:nvSpPr>
          <p:cNvPr id="8195" name="Rectangle 3"/>
          <p:cNvSpPr>
            <a:spLocks noGrp="1" noChangeArrowheads="1"/>
          </p:cNvSpPr>
          <p:nvPr>
            <p:ph type="body" idx="1"/>
          </p:nvPr>
        </p:nvSpPr>
        <p:spPr>
          <a:xfrm>
            <a:off x="1066800" y="2362200"/>
            <a:ext cx="7162800" cy="3810000"/>
          </a:xfrm>
        </p:spPr>
        <p:txBody>
          <a:bodyPr/>
          <a:lstStyle/>
          <a:p>
            <a:pPr>
              <a:buFont typeface="Wingdings" charset="0"/>
              <a:buNone/>
            </a:pPr>
            <a:r>
              <a:rPr lang="en-US"/>
              <a:t> Pension plans</a:t>
            </a:r>
          </a:p>
          <a:p>
            <a:pPr lvl="1"/>
            <a:r>
              <a:rPr lang="en-US"/>
              <a:t> 401(k), 403(b)</a:t>
            </a:r>
          </a:p>
          <a:p>
            <a:pPr lvl="1"/>
            <a:r>
              <a:rPr lang="en-US"/>
              <a:t> Traditional IRA</a:t>
            </a:r>
          </a:p>
          <a:p>
            <a:pPr lvl="1"/>
            <a:r>
              <a:rPr lang="en-US"/>
              <a:t> Roth IRA</a:t>
            </a:r>
          </a:p>
          <a:p>
            <a:pPr lvl="1"/>
            <a:r>
              <a:rPr lang="en-US"/>
              <a:t> Keogh plan</a:t>
            </a:r>
          </a:p>
          <a:p>
            <a:pPr lvl="1"/>
            <a:r>
              <a:rPr lang="en-US"/>
              <a:t> Social Security</a:t>
            </a:r>
          </a:p>
        </p:txBody>
      </p:sp>
    </p:spTree>
    <p:extLst>
      <p:ext uri="{BB962C8B-B14F-4D97-AF65-F5344CB8AC3E}">
        <p14:creationId xmlns:p14="http://schemas.microsoft.com/office/powerpoint/2010/main" val="1632376457"/>
      </p:ext>
    </p:extLst>
  </p:cSld>
  <p:clrMapOvr>
    <a:masterClrMapping/>
  </p:clrMapOvr>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66800" y="762000"/>
            <a:ext cx="7086600" cy="1524000"/>
          </a:xfrm>
        </p:spPr>
        <p:txBody>
          <a:bodyPr/>
          <a:lstStyle/>
          <a:p>
            <a:r>
              <a:rPr lang="en-US"/>
              <a:t>Planning for retirement is your responsibility!</a:t>
            </a:r>
          </a:p>
        </p:txBody>
      </p:sp>
      <p:sp>
        <p:nvSpPr>
          <p:cNvPr id="14339" name="Rectangle 3"/>
          <p:cNvSpPr>
            <a:spLocks noGrp="1" noChangeArrowheads="1"/>
          </p:cNvSpPr>
          <p:nvPr>
            <p:ph type="body" idx="1"/>
          </p:nvPr>
        </p:nvSpPr>
        <p:spPr>
          <a:xfrm>
            <a:off x="1066800" y="2362200"/>
            <a:ext cx="7162800" cy="3810000"/>
          </a:xfrm>
        </p:spPr>
        <p:txBody>
          <a:bodyPr/>
          <a:lstStyle/>
          <a:p>
            <a:r>
              <a:rPr lang="en-US"/>
              <a:t>Traditional employer-funded retirement plans are disappearing.</a:t>
            </a:r>
          </a:p>
          <a:p>
            <a:r>
              <a:rPr lang="en-US"/>
              <a:t>Social Security benefits may not insure a comfortable lifestyle.</a:t>
            </a:r>
          </a:p>
          <a:p>
            <a:r>
              <a:rPr lang="en-US"/>
              <a:t>Without a retirement plan, you could face a future of financial uncertainties and hardships.</a:t>
            </a:r>
          </a:p>
        </p:txBody>
      </p:sp>
    </p:spTree>
    <p:extLst>
      <p:ext uri="{BB962C8B-B14F-4D97-AF65-F5344CB8AC3E}">
        <p14:creationId xmlns:p14="http://schemas.microsoft.com/office/powerpoint/2010/main" val="3618500194"/>
      </p:ext>
    </p:extLst>
  </p:cSld>
  <p:clrMapOvr>
    <a:masterClrMapping/>
  </p:clrMapOvr>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Compound Interest</a:t>
            </a:r>
          </a:p>
        </p:txBody>
      </p:sp>
      <p:sp>
        <p:nvSpPr>
          <p:cNvPr id="17411" name="Rectangle 3"/>
          <p:cNvSpPr>
            <a:spLocks noGrp="1" noChangeArrowheads="1"/>
          </p:cNvSpPr>
          <p:nvPr>
            <p:ph type="body" idx="1"/>
          </p:nvPr>
        </p:nvSpPr>
        <p:spPr/>
        <p:txBody>
          <a:bodyPr/>
          <a:lstStyle/>
          <a:p>
            <a:r>
              <a:rPr lang="en-US"/>
              <a:t>Interest which is calculated not only on the initial principal, but also the accumulated interest of prior periods.</a:t>
            </a:r>
          </a:p>
        </p:txBody>
      </p:sp>
      <p:pic>
        <p:nvPicPr>
          <p:cNvPr id="17412" name="Picture 4" descr="bs00508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86200"/>
            <a:ext cx="1955800" cy="2063750"/>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descr="bs00508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962400"/>
            <a:ext cx="1955800" cy="2063750"/>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bs00508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038600"/>
            <a:ext cx="1955800" cy="206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2735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17412"/>
                                        </p:tgtEl>
                                        <p:attrNameLst>
                                          <p:attrName>style.visibility</p:attrName>
                                        </p:attrNameLst>
                                      </p:cBhvr>
                                      <p:to>
                                        <p:strVal val="visible"/>
                                      </p:to>
                                    </p:set>
                                    <p:animEffect transition="in" filter="dissolve">
                                      <p:cBhvr>
                                        <p:cTn id="7" dur="500"/>
                                        <p:tgtEl>
                                          <p:spTgt spid="17412"/>
                                        </p:tgtEl>
                                      </p:cBhvr>
                                    </p:animEffect>
                                  </p:childTnLst>
                                </p:cTn>
                              </p:par>
                            </p:childTnLst>
                          </p:cTn>
                        </p:par>
                        <p:par>
                          <p:cTn id="8" fill="hold" nodeType="afterGroup">
                            <p:stCondLst>
                              <p:cond delay="1500"/>
                            </p:stCondLst>
                            <p:childTnLst>
                              <p:par>
                                <p:cTn id="9" presetID="9" presetClass="entr" presetSubtype="0" fill="hold" nodeType="afterEffect">
                                  <p:stCondLst>
                                    <p:cond delay="1000"/>
                                  </p:stCondLst>
                                  <p:childTnLst>
                                    <p:set>
                                      <p:cBhvr>
                                        <p:cTn id="10" dur="1" fill="hold">
                                          <p:stCondLst>
                                            <p:cond delay="0"/>
                                          </p:stCondLst>
                                        </p:cTn>
                                        <p:tgtEl>
                                          <p:spTgt spid="17413"/>
                                        </p:tgtEl>
                                        <p:attrNameLst>
                                          <p:attrName>style.visibility</p:attrName>
                                        </p:attrNameLst>
                                      </p:cBhvr>
                                      <p:to>
                                        <p:strVal val="visible"/>
                                      </p:to>
                                    </p:set>
                                    <p:animEffect transition="in" filter="dissolve">
                                      <p:cBhvr>
                                        <p:cTn id="11" dur="500"/>
                                        <p:tgtEl>
                                          <p:spTgt spid="17413"/>
                                        </p:tgtEl>
                                      </p:cBhvr>
                                    </p:animEffect>
                                  </p:childTnLst>
                                </p:cTn>
                              </p:par>
                            </p:childTnLst>
                          </p:cTn>
                        </p:par>
                        <p:par>
                          <p:cTn id="12" fill="hold" nodeType="afterGroup">
                            <p:stCondLst>
                              <p:cond delay="3000"/>
                            </p:stCondLst>
                            <p:childTnLst>
                              <p:par>
                                <p:cTn id="13" presetID="9" presetClass="entr" presetSubtype="0" fill="hold" nodeType="afterEffect">
                                  <p:stCondLst>
                                    <p:cond delay="1000"/>
                                  </p:stCondLst>
                                  <p:childTnLst>
                                    <p:set>
                                      <p:cBhvr>
                                        <p:cTn id="14" dur="1" fill="hold">
                                          <p:stCondLst>
                                            <p:cond delay="0"/>
                                          </p:stCondLst>
                                        </p:cTn>
                                        <p:tgtEl>
                                          <p:spTgt spid="17414"/>
                                        </p:tgtEl>
                                        <p:attrNameLst>
                                          <p:attrName>style.visibility</p:attrName>
                                        </p:attrNameLst>
                                      </p:cBhvr>
                                      <p:to>
                                        <p:strVal val="visible"/>
                                      </p:to>
                                    </p:set>
                                    <p:animEffect transition="in" filter="dissolve">
                                      <p:cBhvr>
                                        <p:cTn id="15"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29146" y="456164"/>
            <a:ext cx="7024744" cy="1143000"/>
          </a:xfrm>
        </p:spPr>
        <p:txBody>
          <a:bodyPr/>
          <a:lstStyle/>
          <a:p>
            <a:r>
              <a:rPr lang="en-US" dirty="0"/>
              <a:t>Rule of 72</a:t>
            </a:r>
          </a:p>
        </p:txBody>
      </p:sp>
      <p:sp>
        <p:nvSpPr>
          <p:cNvPr id="25603" name="Rectangle 3"/>
          <p:cNvSpPr>
            <a:spLocks noGrp="1" noChangeArrowheads="1"/>
          </p:cNvSpPr>
          <p:nvPr>
            <p:ph type="body" idx="1"/>
          </p:nvPr>
        </p:nvSpPr>
        <p:spPr>
          <a:xfrm>
            <a:off x="879610" y="2056660"/>
            <a:ext cx="7010400" cy="4648200"/>
          </a:xfrm>
        </p:spPr>
        <p:txBody>
          <a:bodyPr/>
          <a:lstStyle/>
          <a:p>
            <a:r>
              <a:rPr lang="en-US" dirty="0"/>
              <a:t>Tells you how long it takes your money to double in value.</a:t>
            </a:r>
          </a:p>
          <a:p>
            <a:r>
              <a:rPr lang="en-US" dirty="0"/>
              <a:t>Divide 72 by the interest rate to determine number of years to double.</a:t>
            </a:r>
          </a:p>
          <a:p>
            <a:r>
              <a:rPr lang="en-US" dirty="0"/>
              <a:t>Divide 72 by years to determine rate needed to double your money in a given time period.</a:t>
            </a:r>
          </a:p>
        </p:txBody>
      </p:sp>
    </p:spTree>
    <p:extLst>
      <p:ext uri="{BB962C8B-B14F-4D97-AF65-F5344CB8AC3E}">
        <p14:creationId xmlns:p14="http://schemas.microsoft.com/office/powerpoint/2010/main" val="40768784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050"/>
          <p:cNvSpPr>
            <a:spLocks noGrp="1" noChangeArrowheads="1"/>
          </p:cNvSpPr>
          <p:nvPr>
            <p:ph type="title" idx="4294967295"/>
          </p:nvPr>
        </p:nvSpPr>
        <p:spPr/>
        <p:txBody>
          <a:bodyPr>
            <a:normAutofit fontScale="90000"/>
          </a:bodyPr>
          <a:lstStyle/>
          <a:p>
            <a:r>
              <a:rPr lang="en-US"/>
              <a:t>How do I make a Financial Plan?</a:t>
            </a:r>
          </a:p>
        </p:txBody>
      </p:sp>
      <p:sp>
        <p:nvSpPr>
          <p:cNvPr id="15363" name="Rectangle 2051"/>
          <p:cNvSpPr>
            <a:spLocks noGrp="1" noChangeArrowheads="1"/>
          </p:cNvSpPr>
          <p:nvPr>
            <p:ph type="body" idx="4294967295"/>
          </p:nvPr>
        </p:nvSpPr>
        <p:spPr>
          <a:xfrm>
            <a:off x="992188" y="1900238"/>
            <a:ext cx="7161212" cy="4119562"/>
          </a:xfrm>
        </p:spPr>
        <p:txBody>
          <a:bodyPr/>
          <a:lstStyle/>
          <a:p>
            <a:pPr marL="609600" indent="-609600">
              <a:buFontTx/>
              <a:buAutoNum type="arabicPeriod"/>
            </a:pPr>
            <a:r>
              <a:rPr lang="en-US" b="1">
                <a:effectLst>
                  <a:outerShdw blurRad="38100" dist="38100" dir="2700000" algn="tl">
                    <a:srgbClr val="000000"/>
                  </a:outerShdw>
                </a:effectLst>
              </a:rPr>
              <a:t>Determine your current financial situation.</a:t>
            </a:r>
          </a:p>
          <a:p>
            <a:pPr marL="990600" lvl="1" indent="-533400">
              <a:buFont typeface="Wingdings" charset="0"/>
              <a:buNone/>
            </a:pPr>
            <a:r>
              <a:rPr lang="en-US" i="1">
                <a:solidFill>
                  <a:schemeClr val="accent1"/>
                </a:solidFill>
              </a:rPr>
              <a:t>Make a list of items that relate to your finances:</a:t>
            </a:r>
          </a:p>
          <a:p>
            <a:pPr marL="990600" lvl="1" indent="-533400">
              <a:buFontTx/>
              <a:buChar char="•"/>
            </a:pPr>
            <a:r>
              <a:rPr lang="en-US"/>
              <a:t>Savings/Investments</a:t>
            </a:r>
          </a:p>
          <a:p>
            <a:pPr marL="990600" lvl="1" indent="-533400">
              <a:buFontTx/>
              <a:buChar char="•"/>
            </a:pPr>
            <a:r>
              <a:rPr lang="en-US"/>
              <a:t>Monthly Income </a:t>
            </a:r>
          </a:p>
          <a:p>
            <a:pPr lvl="2">
              <a:buFontTx/>
              <a:buChar char="•"/>
            </a:pPr>
            <a:r>
              <a:rPr lang="en-US"/>
              <a:t>(Job Earnings, Allowance, Gifts, Interest)</a:t>
            </a:r>
          </a:p>
          <a:p>
            <a:pPr marL="990600" lvl="1" indent="-533400">
              <a:buFontTx/>
              <a:buChar char="•"/>
            </a:pPr>
            <a:r>
              <a:rPr lang="en-US"/>
              <a:t>Monthly Expenses</a:t>
            </a:r>
          </a:p>
          <a:p>
            <a:pPr marL="990600" lvl="1" indent="-533400">
              <a:buFontTx/>
              <a:buChar char="•"/>
            </a:pPr>
            <a:r>
              <a:rPr lang="en-US"/>
              <a:t>Debts </a:t>
            </a:r>
          </a:p>
          <a:p>
            <a:pPr marL="990600" lvl="1" indent="-533400">
              <a:buFont typeface="Wingdings" charset="0"/>
              <a:buNone/>
            </a:pPr>
            <a:endParaRPr lang="en-US"/>
          </a:p>
        </p:txBody>
      </p:sp>
      <p:pic>
        <p:nvPicPr>
          <p:cNvPr id="15371" name="Picture 11" descr="MC90023718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352800"/>
            <a:ext cx="2027238" cy="177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71543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5"/>
          <p:cNvSpPr>
            <a:spLocks noChangeArrowheads="1"/>
          </p:cNvSpPr>
          <p:nvPr/>
        </p:nvSpPr>
        <p:spPr bwMode="auto">
          <a:xfrm>
            <a:off x="1143000" y="1828800"/>
            <a:ext cx="701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pPr>
            <a:r>
              <a:rPr lang="en-US" sz="3200" b="1">
                <a:solidFill>
                  <a:schemeClr val="accent1"/>
                </a:solidFill>
                <a:latin typeface="Gill Sans MT" charset="0"/>
              </a:rPr>
              <a:t>2.</a:t>
            </a:r>
            <a:r>
              <a:rPr lang="en-US" sz="3200" b="1">
                <a:latin typeface="Gill Sans MT" charset="0"/>
              </a:rPr>
              <a:t>  </a:t>
            </a:r>
            <a:r>
              <a:rPr lang="en-US" sz="3200" b="1">
                <a:effectLst>
                  <a:outerShdw blurRad="38100" dist="38100" dir="2700000" algn="tl">
                    <a:srgbClr val="000000"/>
                  </a:outerShdw>
                </a:effectLst>
                <a:latin typeface="Gill Sans MT" charset="0"/>
              </a:rPr>
              <a:t>Develop your financial goals.</a:t>
            </a:r>
          </a:p>
          <a:p>
            <a:pPr marL="609600" indent="-609600">
              <a:spcBef>
                <a:spcPct val="20000"/>
              </a:spcBef>
            </a:pPr>
            <a:r>
              <a:rPr lang="en-US" sz="3200">
                <a:latin typeface="Gill Sans MT" charset="0"/>
              </a:rPr>
              <a:t>	</a:t>
            </a:r>
            <a:r>
              <a:rPr lang="en-US" sz="3200" i="1">
                <a:latin typeface="Gill Sans MT" charset="0"/>
              </a:rPr>
              <a:t>Consider your attitude toward money.</a:t>
            </a:r>
          </a:p>
          <a:p>
            <a:pPr marL="609600" indent="-609600">
              <a:spcBef>
                <a:spcPct val="20000"/>
              </a:spcBef>
            </a:pPr>
            <a:r>
              <a:rPr lang="en-US" sz="3200" i="1">
                <a:solidFill>
                  <a:schemeClr val="accent1"/>
                </a:solidFill>
                <a:latin typeface="Gill Sans MT" charset="0"/>
              </a:rPr>
              <a:t>Ask yourself the following:</a:t>
            </a:r>
          </a:p>
          <a:p>
            <a:pPr marL="609600" indent="-609600">
              <a:spcBef>
                <a:spcPct val="20000"/>
              </a:spcBef>
              <a:buFontTx/>
              <a:buChar char="•"/>
            </a:pPr>
            <a:r>
              <a:rPr lang="en-US" sz="3200">
                <a:latin typeface="Gill Sans MT" charset="0"/>
              </a:rPr>
              <a:t>How do I determine if it is more important to spend money now, or save it for the future?</a:t>
            </a:r>
          </a:p>
          <a:p>
            <a:pPr marL="609600" indent="-609600">
              <a:spcBef>
                <a:spcPct val="20000"/>
              </a:spcBef>
              <a:buFontTx/>
              <a:buChar char="•"/>
            </a:pPr>
            <a:r>
              <a:rPr lang="en-US" sz="3200">
                <a:latin typeface="Gill Sans MT" charset="0"/>
              </a:rPr>
              <a:t>How do your personal values affect your financial decisions?</a:t>
            </a:r>
          </a:p>
        </p:txBody>
      </p:sp>
      <p:sp>
        <p:nvSpPr>
          <p:cNvPr id="16388" name="Rectangle 2050"/>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r>
              <a:rPr lang="en-US" sz="3800">
                <a:solidFill>
                  <a:schemeClr val="tx2"/>
                </a:solidFill>
              </a:rPr>
              <a:t>How do I make a Financial Plan?</a:t>
            </a:r>
          </a:p>
        </p:txBody>
      </p:sp>
    </p:spTree>
    <p:extLst>
      <p:ext uri="{BB962C8B-B14F-4D97-AF65-F5344CB8AC3E}">
        <p14:creationId xmlns:p14="http://schemas.microsoft.com/office/powerpoint/2010/main" val="11096826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29"/>
          <p:cNvSpPr>
            <a:spLocks noChangeArrowheads="1"/>
          </p:cNvSpPr>
          <p:nvPr/>
        </p:nvSpPr>
        <p:spPr bwMode="auto">
          <a:xfrm>
            <a:off x="1219200" y="19812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pPr>
            <a:r>
              <a:rPr lang="en-US" sz="3200" b="1">
                <a:solidFill>
                  <a:schemeClr val="accent1"/>
                </a:solidFill>
                <a:latin typeface="Gill Sans MT" charset="0"/>
              </a:rPr>
              <a:t>3.</a:t>
            </a:r>
            <a:r>
              <a:rPr lang="en-US" sz="3200" b="1">
                <a:latin typeface="Gill Sans MT" charset="0"/>
              </a:rPr>
              <a:t>   Identify your options.</a:t>
            </a:r>
          </a:p>
          <a:p>
            <a:pPr marL="609600" indent="-609600">
              <a:spcBef>
                <a:spcPct val="20000"/>
              </a:spcBef>
              <a:buFontTx/>
              <a:buChar char="•"/>
            </a:pPr>
            <a:r>
              <a:rPr lang="en-US" sz="3200">
                <a:latin typeface="Gill Sans MT" charset="0"/>
              </a:rPr>
              <a:t>Continue the same course of action.</a:t>
            </a:r>
          </a:p>
          <a:p>
            <a:pPr marL="609600" indent="-609600">
              <a:spcBef>
                <a:spcPct val="20000"/>
              </a:spcBef>
              <a:buFontTx/>
              <a:buChar char="•"/>
            </a:pPr>
            <a:r>
              <a:rPr lang="en-US" sz="3200">
                <a:latin typeface="Gill Sans MT" charset="0"/>
              </a:rPr>
              <a:t>Expand the current situation.</a:t>
            </a:r>
          </a:p>
          <a:p>
            <a:pPr marL="609600" indent="-609600">
              <a:spcBef>
                <a:spcPct val="20000"/>
              </a:spcBef>
              <a:buFontTx/>
              <a:buChar char="•"/>
            </a:pPr>
            <a:r>
              <a:rPr lang="en-US" sz="3200">
                <a:latin typeface="Gill Sans MT" charset="0"/>
              </a:rPr>
              <a:t>Change the current situation.</a:t>
            </a:r>
          </a:p>
          <a:p>
            <a:pPr marL="609600" indent="-609600">
              <a:spcBef>
                <a:spcPct val="20000"/>
              </a:spcBef>
              <a:buFontTx/>
              <a:buChar char="•"/>
            </a:pPr>
            <a:r>
              <a:rPr lang="en-US" sz="3200">
                <a:latin typeface="Gill Sans MT" charset="0"/>
              </a:rPr>
              <a:t>Start something new.</a:t>
            </a:r>
          </a:p>
        </p:txBody>
      </p:sp>
      <p:sp>
        <p:nvSpPr>
          <p:cNvPr id="31748" name="Rectangle 2050"/>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r>
              <a:rPr lang="en-US" sz="3800">
                <a:solidFill>
                  <a:schemeClr val="tx2"/>
                </a:solidFill>
              </a:rPr>
              <a:t>How do I make a Financial Plan?</a:t>
            </a:r>
          </a:p>
        </p:txBody>
      </p:sp>
    </p:spTree>
    <p:extLst>
      <p:ext uri="{BB962C8B-B14F-4D97-AF65-F5344CB8AC3E}">
        <p14:creationId xmlns:p14="http://schemas.microsoft.com/office/powerpoint/2010/main" val="302393579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1029"/>
          <p:cNvSpPr>
            <a:spLocks noChangeArrowheads="1"/>
          </p:cNvSpPr>
          <p:nvPr/>
        </p:nvSpPr>
        <p:spPr bwMode="auto">
          <a:xfrm>
            <a:off x="1143000" y="1905000"/>
            <a:ext cx="701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pPr>
            <a:r>
              <a:rPr lang="en-US" sz="3200" b="1">
                <a:solidFill>
                  <a:schemeClr val="accent1"/>
                </a:solidFill>
                <a:latin typeface="Gill Sans MT" charset="0"/>
              </a:rPr>
              <a:t>4.</a:t>
            </a:r>
            <a:r>
              <a:rPr lang="en-US" sz="3200" b="1">
                <a:latin typeface="Gill Sans MT" charset="0"/>
              </a:rPr>
              <a:t>  </a:t>
            </a:r>
            <a:r>
              <a:rPr lang="en-US" sz="3200" b="1">
                <a:effectLst>
                  <a:outerShdw blurRad="38100" dist="38100" dir="2700000" algn="tl">
                    <a:srgbClr val="000000"/>
                  </a:outerShdw>
                </a:effectLst>
                <a:latin typeface="Gill Sans MT" charset="0"/>
              </a:rPr>
              <a:t>Evaluate your alternatives.</a:t>
            </a:r>
          </a:p>
          <a:p>
            <a:pPr marL="609600" indent="-609600">
              <a:spcBef>
                <a:spcPct val="20000"/>
              </a:spcBef>
            </a:pPr>
            <a:r>
              <a:rPr lang="en-US" sz="3200" i="1">
                <a:latin typeface="Gill Sans MT" charset="0"/>
              </a:rPr>
              <a:t>Consider the </a:t>
            </a:r>
            <a:r>
              <a:rPr lang="en-US" sz="3200" i="1">
                <a:solidFill>
                  <a:schemeClr val="accent1"/>
                </a:solidFill>
                <a:latin typeface="Gill Sans MT" charset="0"/>
              </a:rPr>
              <a:t>risks</a:t>
            </a:r>
            <a:r>
              <a:rPr lang="en-US" sz="3200" i="1">
                <a:latin typeface="Gill Sans MT" charset="0"/>
              </a:rPr>
              <a:t> and </a:t>
            </a:r>
            <a:r>
              <a:rPr lang="en-US" sz="3200" i="1">
                <a:solidFill>
                  <a:schemeClr val="accent1"/>
                </a:solidFill>
                <a:latin typeface="Gill Sans MT" charset="0"/>
              </a:rPr>
              <a:t>consequences</a:t>
            </a:r>
            <a:r>
              <a:rPr lang="en-US" sz="3200" i="1">
                <a:latin typeface="Gill Sans MT" charset="0"/>
              </a:rPr>
              <a:t> of each decision you make.</a:t>
            </a:r>
          </a:p>
          <a:p>
            <a:pPr marL="609600" indent="-609600">
              <a:spcBef>
                <a:spcPct val="20000"/>
              </a:spcBef>
              <a:buFontTx/>
              <a:buChar char="•"/>
            </a:pPr>
            <a:r>
              <a:rPr lang="en-US" sz="2800">
                <a:latin typeface="Gill Sans MT" charset="0"/>
              </a:rPr>
              <a:t>Be aware of all sources of financial information.</a:t>
            </a:r>
          </a:p>
          <a:p>
            <a:pPr marL="609600" indent="-609600">
              <a:spcBef>
                <a:spcPct val="20000"/>
              </a:spcBef>
              <a:buFontTx/>
              <a:buChar char="•"/>
            </a:pPr>
            <a:r>
              <a:rPr lang="en-US" sz="2800">
                <a:latin typeface="Gill Sans MT" charset="0"/>
              </a:rPr>
              <a:t>Evaluate consequences of choices, both good and bad.</a:t>
            </a:r>
          </a:p>
          <a:p>
            <a:pPr marL="609600" indent="-609600">
              <a:spcBef>
                <a:spcPct val="20000"/>
              </a:spcBef>
              <a:buFontTx/>
              <a:buChar char="•"/>
            </a:pPr>
            <a:r>
              <a:rPr lang="en-US" sz="2800">
                <a:latin typeface="Gill Sans MT" charset="0"/>
              </a:rPr>
              <a:t>Understand risks involved with choices.</a:t>
            </a:r>
          </a:p>
        </p:txBody>
      </p:sp>
      <p:sp>
        <p:nvSpPr>
          <p:cNvPr id="35844" name="Rectangle 2050"/>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r>
              <a:rPr lang="en-US" sz="3800">
                <a:solidFill>
                  <a:schemeClr val="tx2"/>
                </a:solidFill>
              </a:rPr>
              <a:t>How do I make a Financial Plan?</a:t>
            </a:r>
          </a:p>
        </p:txBody>
      </p:sp>
    </p:spTree>
    <p:extLst>
      <p:ext uri="{BB962C8B-B14F-4D97-AF65-F5344CB8AC3E}">
        <p14:creationId xmlns:p14="http://schemas.microsoft.com/office/powerpoint/2010/main" val="36516468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51411390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553234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29"/>
          <p:cNvSpPr>
            <a:spLocks noChangeArrowheads="1"/>
          </p:cNvSpPr>
          <p:nvPr/>
        </p:nvSpPr>
        <p:spPr bwMode="auto">
          <a:xfrm>
            <a:off x="1143000" y="1905000"/>
            <a:ext cx="701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pPr>
            <a:r>
              <a:rPr lang="en-US" sz="3200" b="1">
                <a:solidFill>
                  <a:schemeClr val="accent1"/>
                </a:solidFill>
                <a:latin typeface="Gill Sans MT" charset="0"/>
              </a:rPr>
              <a:t>5.</a:t>
            </a:r>
            <a:r>
              <a:rPr lang="en-US" sz="3200" b="1">
                <a:latin typeface="Gill Sans MT" charset="0"/>
              </a:rPr>
              <a:t>  </a:t>
            </a:r>
            <a:r>
              <a:rPr lang="en-US" sz="3200" b="1">
                <a:effectLst>
                  <a:outerShdw blurRad="38100" dist="38100" dir="2700000" algn="tl">
                    <a:srgbClr val="000000"/>
                  </a:outerShdw>
                </a:effectLst>
                <a:latin typeface="Gill Sans MT" charset="0"/>
              </a:rPr>
              <a:t>Create and use your financial plan of action.</a:t>
            </a:r>
          </a:p>
          <a:p>
            <a:pPr marL="609600" indent="-609600">
              <a:spcBef>
                <a:spcPct val="20000"/>
              </a:spcBef>
            </a:pPr>
            <a:endParaRPr lang="en-US" sz="3200" b="1">
              <a:effectLst>
                <a:outerShdw blurRad="38100" dist="38100" dir="2700000" algn="tl">
                  <a:srgbClr val="000000"/>
                </a:outerShdw>
              </a:effectLst>
              <a:latin typeface="Gill Sans MT" charset="0"/>
            </a:endParaRPr>
          </a:p>
        </p:txBody>
      </p:sp>
      <p:sp>
        <p:nvSpPr>
          <p:cNvPr id="40964" name="WordArt 1031"/>
          <p:cNvSpPr>
            <a:spLocks noChangeArrowheads="1" noChangeShapeType="1" noTextEdit="1"/>
          </p:cNvSpPr>
          <p:nvPr/>
        </p:nvSpPr>
        <p:spPr bwMode="auto">
          <a:xfrm>
            <a:off x="1752600" y="3505200"/>
            <a:ext cx="5181600" cy="2286000"/>
          </a:xfrm>
          <a:prstGeom prst="rect">
            <a:avLst/>
          </a:prstGeom>
        </p:spPr>
        <p:txBody>
          <a:bodyPr wrap="none" fromWordArt="1">
            <a:prstTxWarp prst="textInflate">
              <a:avLst>
                <a:gd name="adj" fmla="val 13634"/>
              </a:avLst>
            </a:prstTxWarp>
          </a:bodyPr>
          <a:lstStyle/>
          <a:p>
            <a:pPr algn="ctr"/>
            <a:r>
              <a:rPr lang="en-US" sz="3600" kern="10">
                <a:ln w="9525">
                  <a:solidFill>
                    <a:srgbClr val="000099"/>
                  </a:solidFill>
                  <a:round/>
                  <a:headEnd/>
                  <a:tailEnd/>
                </a:ln>
                <a:solidFill>
                  <a:srgbClr val="000099"/>
                </a:solidFill>
                <a:latin typeface="Eurostile"/>
                <a:ea typeface="Eurostile"/>
                <a:cs typeface="Eurostile"/>
              </a:rPr>
              <a:t>Just DO it!</a:t>
            </a:r>
          </a:p>
        </p:txBody>
      </p:sp>
      <p:sp>
        <p:nvSpPr>
          <p:cNvPr id="40965" name="Rectangle 2050"/>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r>
              <a:rPr lang="en-US" sz="3800">
                <a:solidFill>
                  <a:schemeClr val="tx2"/>
                </a:solidFill>
              </a:rPr>
              <a:t>How do I make a Financial Plan?</a:t>
            </a:r>
          </a:p>
        </p:txBody>
      </p:sp>
    </p:spTree>
    <p:extLst>
      <p:ext uri="{BB962C8B-B14F-4D97-AF65-F5344CB8AC3E}">
        <p14:creationId xmlns:p14="http://schemas.microsoft.com/office/powerpoint/2010/main" val="19086423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5"/>
          <p:cNvSpPr>
            <a:spLocks noGrp="1" noChangeArrowheads="1"/>
          </p:cNvSpPr>
          <p:nvPr>
            <p:ph type="body" idx="4294967295"/>
          </p:nvPr>
        </p:nvSpPr>
        <p:spPr>
          <a:xfrm>
            <a:off x="1143000" y="2057400"/>
            <a:ext cx="7010400" cy="4530725"/>
          </a:xfrm>
          <a:noFill/>
        </p:spPr>
        <p:txBody>
          <a:bodyPr/>
          <a:lstStyle/>
          <a:p>
            <a:pPr marL="609600" indent="-609600">
              <a:buFontTx/>
              <a:buAutoNum type="arabicPeriod" startAt="6"/>
            </a:pPr>
            <a:r>
              <a:rPr lang="en-US" b="1"/>
              <a:t>Review and revise your plan.</a:t>
            </a:r>
          </a:p>
          <a:p>
            <a:pPr marL="609600" indent="-609600">
              <a:buFont typeface="Wingdings" charset="0"/>
              <a:buNone/>
            </a:pPr>
            <a:r>
              <a:rPr lang="en-US" i="1"/>
              <a:t>As we get older and our circumstances, our finances, needs, and wants will change, therefore, </a:t>
            </a:r>
            <a:r>
              <a:rPr lang="en-US" i="1">
                <a:solidFill>
                  <a:schemeClr val="accent1"/>
                </a:solidFill>
              </a:rPr>
              <a:t>our financial plan must be flexible</a:t>
            </a:r>
            <a:r>
              <a:rPr lang="en-US" i="1"/>
              <a:t> as well.</a:t>
            </a:r>
          </a:p>
        </p:txBody>
      </p:sp>
      <p:sp>
        <p:nvSpPr>
          <p:cNvPr id="41988" name="Rectangle 2050"/>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r>
              <a:rPr lang="en-US" sz="3800">
                <a:solidFill>
                  <a:schemeClr val="tx2"/>
                </a:solidFill>
              </a:rPr>
              <a:t>How do I make a Financial Plan?</a:t>
            </a:r>
          </a:p>
        </p:txBody>
      </p:sp>
      <p:pic>
        <p:nvPicPr>
          <p:cNvPr id="41989" name="Picture 5" descr="MC9004415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6482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11697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solidFill>
                  <a:srgbClr val="FF6600"/>
                </a:solidFill>
              </a:rPr>
              <a:t>Values, Wants and Needs</a:t>
            </a:r>
          </a:p>
        </p:txBody>
      </p:sp>
    </p:spTree>
    <p:extLst>
      <p:ext uri="{BB962C8B-B14F-4D97-AF65-F5344CB8AC3E}">
        <p14:creationId xmlns:p14="http://schemas.microsoft.com/office/powerpoint/2010/main" val="28721475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381000" y="2895600"/>
            <a:ext cx="8382000" cy="990600"/>
          </a:xfrm>
        </p:spPr>
        <p:txBody>
          <a:bodyPr anchorCtr="0">
            <a:normAutofit fontScale="90000"/>
          </a:bodyPr>
          <a:lstStyle/>
          <a:p>
            <a:r>
              <a:rPr lang="en-US" dirty="0">
                <a:solidFill>
                  <a:srgbClr val="FF6600"/>
                </a:solidFill>
              </a:rPr>
              <a:t>Values</a:t>
            </a:r>
            <a:r>
              <a:rPr lang="en-US" dirty="0"/>
              <a:t> strongly influence our spending habits.  We don</a:t>
            </a:r>
            <a:r>
              <a:rPr lang="ja-JP" altLang="en-US" dirty="0">
                <a:latin typeface="Arial"/>
              </a:rPr>
              <a:t>’</a:t>
            </a:r>
            <a:r>
              <a:rPr lang="en-US" dirty="0"/>
              <a:t>t usually spend our money on things we do not feel are important.  Typically, the </a:t>
            </a:r>
            <a:r>
              <a:rPr lang="en-US" dirty="0">
                <a:solidFill>
                  <a:srgbClr val="FF6600"/>
                </a:solidFill>
              </a:rPr>
              <a:t>more important</a:t>
            </a:r>
            <a:r>
              <a:rPr lang="en-US" dirty="0"/>
              <a:t> something is, the more we are </a:t>
            </a:r>
            <a:r>
              <a:rPr lang="en-US" dirty="0">
                <a:solidFill>
                  <a:srgbClr val="FF6600"/>
                </a:solidFill>
              </a:rPr>
              <a:t>willing to spend on it</a:t>
            </a:r>
            <a:r>
              <a:rPr lang="en-US" dirty="0"/>
              <a:t>.</a:t>
            </a:r>
          </a:p>
        </p:txBody>
      </p:sp>
    </p:spTree>
    <p:extLst>
      <p:ext uri="{BB962C8B-B14F-4D97-AF65-F5344CB8AC3E}">
        <p14:creationId xmlns:p14="http://schemas.microsoft.com/office/powerpoint/2010/main" val="91008249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106487" y="456164"/>
            <a:ext cx="7024744" cy="1143000"/>
          </a:xfrm>
        </p:spPr>
        <p:txBody>
          <a:bodyPr anchorCtr="0"/>
          <a:lstStyle/>
          <a:p>
            <a:r>
              <a:rPr lang="en-US" dirty="0">
                <a:solidFill>
                  <a:srgbClr val="FF6600"/>
                </a:solidFill>
              </a:rPr>
              <a:t>Values</a:t>
            </a:r>
          </a:p>
        </p:txBody>
      </p:sp>
      <p:sp>
        <p:nvSpPr>
          <p:cNvPr id="55299" name="Rectangle 3"/>
          <p:cNvSpPr>
            <a:spLocks noGrp="1" noChangeArrowheads="1"/>
          </p:cNvSpPr>
          <p:nvPr>
            <p:ph type="body" sz="half" idx="4294967295"/>
          </p:nvPr>
        </p:nvSpPr>
        <p:spPr>
          <a:xfrm>
            <a:off x="5257800" y="1524000"/>
            <a:ext cx="3389313" cy="3752850"/>
          </a:xfrm>
        </p:spPr>
        <p:txBody>
          <a:bodyPr/>
          <a:lstStyle/>
          <a:p>
            <a:pPr>
              <a:lnSpc>
                <a:spcPct val="90000"/>
              </a:lnSpc>
            </a:pPr>
            <a:r>
              <a:rPr lang="en-US" sz="2800"/>
              <a:t>Family</a:t>
            </a:r>
          </a:p>
          <a:p>
            <a:pPr>
              <a:lnSpc>
                <a:spcPct val="90000"/>
              </a:lnSpc>
            </a:pPr>
            <a:r>
              <a:rPr lang="en-US" sz="2800"/>
              <a:t>Friends</a:t>
            </a:r>
          </a:p>
          <a:p>
            <a:pPr>
              <a:lnSpc>
                <a:spcPct val="90000"/>
              </a:lnSpc>
            </a:pPr>
            <a:r>
              <a:rPr lang="en-US" sz="2800"/>
              <a:t>Work</a:t>
            </a:r>
          </a:p>
          <a:p>
            <a:pPr>
              <a:lnSpc>
                <a:spcPct val="90000"/>
              </a:lnSpc>
            </a:pPr>
            <a:r>
              <a:rPr lang="en-US" sz="2800"/>
              <a:t>Honesty</a:t>
            </a:r>
          </a:p>
          <a:p>
            <a:pPr>
              <a:lnSpc>
                <a:spcPct val="90000"/>
              </a:lnSpc>
            </a:pPr>
            <a:r>
              <a:rPr lang="en-US" sz="2800"/>
              <a:t>Self Reliance</a:t>
            </a:r>
          </a:p>
          <a:p>
            <a:pPr>
              <a:lnSpc>
                <a:spcPct val="90000"/>
              </a:lnSpc>
            </a:pPr>
            <a:r>
              <a:rPr lang="en-US" sz="2800"/>
              <a:t>Independence</a:t>
            </a:r>
          </a:p>
          <a:p>
            <a:pPr>
              <a:lnSpc>
                <a:spcPct val="90000"/>
              </a:lnSpc>
            </a:pPr>
            <a:r>
              <a:rPr lang="en-US" sz="2800"/>
              <a:t>Religion</a:t>
            </a:r>
          </a:p>
        </p:txBody>
      </p:sp>
      <p:sp>
        <p:nvSpPr>
          <p:cNvPr id="55300" name="Rectangle 4"/>
          <p:cNvSpPr>
            <a:spLocks noGrp="1" noChangeArrowheads="1"/>
          </p:cNvSpPr>
          <p:nvPr>
            <p:ph type="body" sz="half" idx="4294967295"/>
          </p:nvPr>
        </p:nvSpPr>
        <p:spPr>
          <a:xfrm>
            <a:off x="1106487" y="1599164"/>
            <a:ext cx="3732213" cy="3257550"/>
          </a:xfrm>
        </p:spPr>
        <p:txBody>
          <a:bodyPr/>
          <a:lstStyle/>
          <a:p>
            <a:r>
              <a:rPr lang="en-US" sz="2800" dirty="0"/>
              <a:t>The beliefs and practices in your life </a:t>
            </a:r>
            <a:r>
              <a:rPr lang="en-US" sz="2800" dirty="0" smtClean="0"/>
              <a:t>that </a:t>
            </a:r>
            <a:r>
              <a:rPr lang="en-US" sz="2800" dirty="0"/>
              <a:t>are very important to you.</a:t>
            </a:r>
          </a:p>
        </p:txBody>
      </p:sp>
      <p:pic>
        <p:nvPicPr>
          <p:cNvPr id="55301" name="Picture 5" descr="mother with daughters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810000"/>
            <a:ext cx="29718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p:cNvSpPr>
            <a:spLocks noChangeArrowheads="1"/>
          </p:cNvSpPr>
          <p:nvPr/>
        </p:nvSpPr>
        <p:spPr bwMode="auto">
          <a:xfrm>
            <a:off x="4838700" y="6477000"/>
            <a:ext cx="4305300" cy="393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buClr>
                <a:schemeClr val="tx2"/>
              </a:buClr>
              <a:buSzPct val="115000"/>
              <a:buFont typeface="Wingdings" charset="0"/>
              <a:buNone/>
            </a:pPr>
            <a:r>
              <a:rPr lang="en-US">
                <a:effectLst>
                  <a:outerShdw blurRad="38100" dist="38100" dir="2700000" algn="tl">
                    <a:srgbClr val="000000"/>
                  </a:outerShdw>
                </a:effectLst>
                <a:latin typeface="Verdana" charset="0"/>
              </a:rPr>
              <a:t>** Financial Values Inventory</a:t>
            </a:r>
          </a:p>
        </p:txBody>
      </p:sp>
    </p:spTree>
    <p:extLst>
      <p:ext uri="{BB962C8B-B14F-4D97-AF65-F5344CB8AC3E}">
        <p14:creationId xmlns:p14="http://schemas.microsoft.com/office/powerpoint/2010/main" val="25007939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300">
                                            <p:txEl>
                                              <p:pRg st="0" end="0"/>
                                            </p:txEl>
                                          </p:spTgt>
                                        </p:tgtEl>
                                        <p:attrNameLst>
                                          <p:attrName>style.visibility</p:attrName>
                                        </p:attrNameLst>
                                      </p:cBhvr>
                                      <p:to>
                                        <p:strVal val="visible"/>
                                      </p:to>
                                    </p:set>
                                    <p:anim calcmode="lin" valueType="num">
                                      <p:cBhvr additive="base">
                                        <p:cTn id="7" dur="500" fill="hold"/>
                                        <p:tgtEl>
                                          <p:spTgt spid="553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300">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5299">
                                            <p:txEl>
                                              <p:pRg st="0" end="0"/>
                                            </p:txEl>
                                          </p:spTgt>
                                        </p:tgtEl>
                                        <p:attrNameLst>
                                          <p:attrName>style.visibility</p:attrName>
                                        </p:attrNameLst>
                                      </p:cBhvr>
                                      <p:to>
                                        <p:strVal val="visible"/>
                                      </p:to>
                                    </p:set>
                                    <p:anim calcmode="lin" valueType="num">
                                      <p:cBhvr additive="base">
                                        <p:cTn id="12" dur="500" fill="hold"/>
                                        <p:tgtEl>
                                          <p:spTgt spid="5529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5299">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55299">
                                            <p:txEl>
                                              <p:pRg st="1" end="1"/>
                                            </p:txEl>
                                          </p:spTgt>
                                        </p:tgtEl>
                                        <p:attrNameLst>
                                          <p:attrName>style.visibility</p:attrName>
                                        </p:attrNameLst>
                                      </p:cBhvr>
                                      <p:to>
                                        <p:strVal val="visible"/>
                                      </p:to>
                                    </p:set>
                                    <p:anim calcmode="lin" valueType="num">
                                      <p:cBhvr additive="base">
                                        <p:cTn id="17" dur="500" fill="hold"/>
                                        <p:tgtEl>
                                          <p:spTgt spid="55299">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5299">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55299">
                                            <p:txEl>
                                              <p:pRg st="2" end="2"/>
                                            </p:txEl>
                                          </p:spTgt>
                                        </p:tgtEl>
                                        <p:attrNameLst>
                                          <p:attrName>style.visibility</p:attrName>
                                        </p:attrNameLst>
                                      </p:cBhvr>
                                      <p:to>
                                        <p:strVal val="visible"/>
                                      </p:to>
                                    </p:set>
                                    <p:anim calcmode="lin" valueType="num">
                                      <p:cBhvr additive="base">
                                        <p:cTn id="22" dur="500" fill="hold"/>
                                        <p:tgtEl>
                                          <p:spTgt spid="55299">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5299">
                                            <p:txEl>
                                              <p:pRg st="2" end="2"/>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55299">
                                            <p:txEl>
                                              <p:pRg st="3" end="3"/>
                                            </p:txEl>
                                          </p:spTgt>
                                        </p:tgtEl>
                                        <p:attrNameLst>
                                          <p:attrName>style.visibility</p:attrName>
                                        </p:attrNameLst>
                                      </p:cBhvr>
                                      <p:to>
                                        <p:strVal val="visible"/>
                                      </p:to>
                                    </p:set>
                                    <p:anim calcmode="lin" valueType="num">
                                      <p:cBhvr additive="base">
                                        <p:cTn id="27" dur="500" fill="hold"/>
                                        <p:tgtEl>
                                          <p:spTgt spid="55299">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5299">
                                            <p:txEl>
                                              <p:pRg st="3" end="3"/>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55299">
                                            <p:txEl>
                                              <p:pRg st="4" end="4"/>
                                            </p:txEl>
                                          </p:spTgt>
                                        </p:tgtEl>
                                        <p:attrNameLst>
                                          <p:attrName>style.visibility</p:attrName>
                                        </p:attrNameLst>
                                      </p:cBhvr>
                                      <p:to>
                                        <p:strVal val="visible"/>
                                      </p:to>
                                    </p:set>
                                    <p:anim calcmode="lin" valueType="num">
                                      <p:cBhvr additive="base">
                                        <p:cTn id="32" dur="500" fill="hold"/>
                                        <p:tgtEl>
                                          <p:spTgt spid="55299">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5299">
                                            <p:txEl>
                                              <p:pRg st="4" end="4"/>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5299">
                                            <p:txEl>
                                              <p:pRg st="5" end="5"/>
                                            </p:txEl>
                                          </p:spTgt>
                                        </p:tgtEl>
                                        <p:attrNameLst>
                                          <p:attrName>style.visibility</p:attrName>
                                        </p:attrNameLst>
                                      </p:cBhvr>
                                      <p:to>
                                        <p:strVal val="visible"/>
                                      </p:to>
                                    </p:set>
                                    <p:anim calcmode="lin" valueType="num">
                                      <p:cBhvr additive="base">
                                        <p:cTn id="37" dur="500" fill="hold"/>
                                        <p:tgtEl>
                                          <p:spTgt spid="552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5299">
                                            <p:txEl>
                                              <p:pRg st="5" end="5"/>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55299">
                                            <p:txEl>
                                              <p:pRg st="6" end="6"/>
                                            </p:txEl>
                                          </p:spTgt>
                                        </p:tgtEl>
                                        <p:attrNameLst>
                                          <p:attrName>style.visibility</p:attrName>
                                        </p:attrNameLst>
                                      </p:cBhvr>
                                      <p:to>
                                        <p:strVal val="visible"/>
                                      </p:to>
                                    </p:set>
                                    <p:anim calcmode="lin" valueType="num">
                                      <p:cBhvr additive="base">
                                        <p:cTn id="42" dur="500" fill="hold"/>
                                        <p:tgtEl>
                                          <p:spTgt spid="55299">
                                            <p:txEl>
                                              <p:pRg st="6" end="6"/>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55299">
                                            <p:txEl>
                                              <p:pRg st="6" end="6"/>
                                            </p:txEl>
                                          </p:spTgt>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000"/>
                            </p:stCondLst>
                            <p:childTnLst>
                              <p:par>
                                <p:cTn id="45" presetID="2" presetClass="entr" presetSubtype="8" fill="hold" nodeType="afterEffect">
                                  <p:stCondLst>
                                    <p:cond delay="0"/>
                                  </p:stCondLst>
                                  <p:childTnLst>
                                    <p:set>
                                      <p:cBhvr>
                                        <p:cTn id="46" dur="1" fill="hold">
                                          <p:stCondLst>
                                            <p:cond delay="0"/>
                                          </p:stCondLst>
                                        </p:cTn>
                                        <p:tgtEl>
                                          <p:spTgt spid="55301"/>
                                        </p:tgtEl>
                                        <p:attrNameLst>
                                          <p:attrName>style.visibility</p:attrName>
                                        </p:attrNameLst>
                                      </p:cBhvr>
                                      <p:to>
                                        <p:strVal val="visible"/>
                                      </p:to>
                                    </p:set>
                                    <p:anim calcmode="lin" valueType="num">
                                      <p:cBhvr additive="base">
                                        <p:cTn id="47" dur="500" fill="hold"/>
                                        <p:tgtEl>
                                          <p:spTgt spid="55301"/>
                                        </p:tgtEl>
                                        <p:attrNameLst>
                                          <p:attrName>ppt_x</p:attrName>
                                        </p:attrNameLst>
                                      </p:cBhvr>
                                      <p:tavLst>
                                        <p:tav tm="0">
                                          <p:val>
                                            <p:strVal val="0-#ppt_w/2"/>
                                          </p:val>
                                        </p:tav>
                                        <p:tav tm="100000">
                                          <p:val>
                                            <p:strVal val="#ppt_x"/>
                                          </p:val>
                                        </p:tav>
                                      </p:tavLst>
                                    </p:anim>
                                    <p:anim calcmode="lin" valueType="num">
                                      <p:cBhvr additive="base">
                                        <p:cTn id="48" dur="500" fill="hold"/>
                                        <p:tgtEl>
                                          <p:spTgt spid="55301"/>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 calcmode="lin" valueType="num">
                                      <p:cBhvr additive="base">
                                        <p:cTn id="52"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advAuto="0"/>
      <p:bldP spid="55300" grpId="0" build="p" autoUpdateAnimBg="0"/>
      <p:bldP spid="2" grpId="0" build="p" autoUpdateAnimBg="0"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Scarcity</a:t>
            </a:r>
          </a:p>
        </p:txBody>
      </p:sp>
      <p:sp>
        <p:nvSpPr>
          <p:cNvPr id="55299" name="Rectangle 3"/>
          <p:cNvSpPr>
            <a:spLocks noGrp="1" noChangeArrowheads="1"/>
          </p:cNvSpPr>
          <p:nvPr>
            <p:ph type="body" idx="1"/>
          </p:nvPr>
        </p:nvSpPr>
        <p:spPr/>
        <p:txBody>
          <a:bodyPr/>
          <a:lstStyle/>
          <a:p>
            <a:pPr>
              <a:buFont typeface="Wingdings" charset="0"/>
              <a:buNone/>
            </a:pPr>
            <a:r>
              <a:rPr lang="ja-JP" altLang="en-US">
                <a:latin typeface="Arial"/>
              </a:rPr>
              <a:t>“</a:t>
            </a:r>
            <a:r>
              <a:rPr lang="en-US">
                <a:solidFill>
                  <a:srgbClr val="FF6600"/>
                </a:solidFill>
              </a:rPr>
              <a:t>Scarcity</a:t>
            </a:r>
            <a:r>
              <a:rPr lang="en-US"/>
              <a:t> is an economic principle stating that because of </a:t>
            </a:r>
            <a:r>
              <a:rPr lang="en-US">
                <a:solidFill>
                  <a:srgbClr val="FF6600"/>
                </a:solidFill>
              </a:rPr>
              <a:t>limited resources</a:t>
            </a:r>
            <a:r>
              <a:rPr lang="en-US"/>
              <a:t>, an economic system cannot possibly produce all the goods and services that people want; therefore, </a:t>
            </a:r>
            <a:r>
              <a:rPr lang="en-US">
                <a:solidFill>
                  <a:srgbClr val="FF6600"/>
                </a:solidFill>
              </a:rPr>
              <a:t>choices must be made</a:t>
            </a:r>
            <a:r>
              <a:rPr lang="en-US"/>
              <a:t> about how the limited resources will be used.</a:t>
            </a:r>
            <a:r>
              <a:rPr lang="ja-JP" altLang="en-US">
                <a:latin typeface="Arial"/>
              </a:rPr>
              <a:t>”</a:t>
            </a:r>
            <a:endParaRPr lang="en-US"/>
          </a:p>
          <a:p>
            <a:pPr algn="r">
              <a:buFont typeface="Wingdings" charset="0"/>
              <a:buNone/>
            </a:pPr>
            <a:r>
              <a:rPr lang="en-US" sz="2000"/>
              <a:t>-C</a:t>
            </a:r>
            <a:r>
              <a:rPr lang="en-US" sz="2000" i="1"/>
              <a:t>onsumer Economics &amp; Education, </a:t>
            </a:r>
            <a:r>
              <a:rPr lang="en-US" sz="2000"/>
              <a:t>Glencoe, 2003</a:t>
            </a:r>
          </a:p>
        </p:txBody>
      </p:sp>
    </p:spTree>
    <p:extLst>
      <p:ext uri="{BB962C8B-B14F-4D97-AF65-F5344CB8AC3E}">
        <p14:creationId xmlns:p14="http://schemas.microsoft.com/office/powerpoint/2010/main" val="289161419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043490" y="695510"/>
            <a:ext cx="7024744" cy="1143000"/>
          </a:xfrm>
        </p:spPr>
        <p:txBody>
          <a:bodyPr anchorCtr="0"/>
          <a:lstStyle/>
          <a:p>
            <a:r>
              <a:rPr lang="en-US" dirty="0"/>
              <a:t>NEEDS </a:t>
            </a:r>
            <a:r>
              <a:rPr lang="en-US" dirty="0" err="1"/>
              <a:t>vs</a:t>
            </a:r>
            <a:r>
              <a:rPr lang="en-US" dirty="0"/>
              <a:t> WANTS</a:t>
            </a:r>
          </a:p>
        </p:txBody>
      </p:sp>
      <p:sp>
        <p:nvSpPr>
          <p:cNvPr id="53251" name="Rectangle 3"/>
          <p:cNvSpPr>
            <a:spLocks noGrp="1" noChangeArrowheads="1"/>
          </p:cNvSpPr>
          <p:nvPr>
            <p:ph type="body" idx="4294967295"/>
          </p:nvPr>
        </p:nvSpPr>
        <p:spPr>
          <a:xfrm>
            <a:off x="739531" y="2113574"/>
            <a:ext cx="4762500" cy="4087813"/>
          </a:xfrm>
        </p:spPr>
        <p:txBody>
          <a:bodyPr/>
          <a:lstStyle/>
          <a:p>
            <a:r>
              <a:rPr lang="en-US" dirty="0">
                <a:solidFill>
                  <a:srgbClr val="FF6600"/>
                </a:solidFill>
              </a:rPr>
              <a:t>NEEDS</a:t>
            </a:r>
          </a:p>
          <a:p>
            <a:pPr lvl="1"/>
            <a:r>
              <a:rPr lang="en-US" dirty="0"/>
              <a:t>Essentials…the basics of life</a:t>
            </a:r>
          </a:p>
          <a:p>
            <a:pPr lvl="1"/>
            <a:r>
              <a:rPr lang="en-US" dirty="0"/>
              <a:t>Food</a:t>
            </a:r>
          </a:p>
          <a:p>
            <a:pPr lvl="1"/>
            <a:r>
              <a:rPr lang="en-US" dirty="0"/>
              <a:t>Clothing</a:t>
            </a:r>
          </a:p>
          <a:p>
            <a:pPr lvl="1"/>
            <a:r>
              <a:rPr lang="en-US" dirty="0"/>
              <a:t>Shelter</a:t>
            </a:r>
          </a:p>
        </p:txBody>
      </p:sp>
      <p:pic>
        <p:nvPicPr>
          <p:cNvPr id="5124" name="Picture 5" descr="Vegetable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048000"/>
            <a:ext cx="2925763"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6" descr="AdobeBui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524000"/>
            <a:ext cx="28194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4" descr="AssortedFru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4838" y="4300538"/>
            <a:ext cx="2925762"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2431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p:cTn id="7" dur="1000" fill="hold"/>
                                        <p:tgtEl>
                                          <p:spTgt spid="5325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325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325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3251">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 calcmode="lin" valueType="num">
                                      <p:cBhvr>
                                        <p:cTn id="13" dur="1000" fill="hold"/>
                                        <p:tgtEl>
                                          <p:spTgt spid="53251">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3251">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325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3251">
                                            <p:txEl>
                                              <p:pRg st="1" end="1"/>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53251">
                                            <p:txEl>
                                              <p:pRg st="2" end="2"/>
                                            </p:txEl>
                                          </p:spTgt>
                                        </p:tgtEl>
                                        <p:attrNameLst>
                                          <p:attrName>style.visibility</p:attrName>
                                        </p:attrNameLst>
                                      </p:cBhvr>
                                      <p:to>
                                        <p:strVal val="visible"/>
                                      </p:to>
                                    </p:set>
                                    <p:anim calcmode="lin" valueType="num">
                                      <p:cBhvr>
                                        <p:cTn id="19" dur="1000" fill="hold"/>
                                        <p:tgtEl>
                                          <p:spTgt spid="53251">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3251">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325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53251">
                                            <p:txEl>
                                              <p:pRg st="2" end="2"/>
                                            </p:txEl>
                                          </p:spTgt>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53251">
                                            <p:txEl>
                                              <p:pRg st="3" end="3"/>
                                            </p:txEl>
                                          </p:spTgt>
                                        </p:tgtEl>
                                        <p:attrNameLst>
                                          <p:attrName>style.visibility</p:attrName>
                                        </p:attrNameLst>
                                      </p:cBhvr>
                                      <p:to>
                                        <p:strVal val="visible"/>
                                      </p:to>
                                    </p:set>
                                    <p:anim calcmode="lin" valueType="num">
                                      <p:cBhvr>
                                        <p:cTn id="25" dur="1000" fill="hold"/>
                                        <p:tgtEl>
                                          <p:spTgt spid="53251">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53251">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5325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3251">
                                            <p:txEl>
                                              <p:pRg st="3" end="3"/>
                                            </p:txEl>
                                          </p:spTgt>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53251">
                                            <p:txEl>
                                              <p:pRg st="4" end="4"/>
                                            </p:txEl>
                                          </p:spTgt>
                                        </p:tgtEl>
                                        <p:attrNameLst>
                                          <p:attrName>style.visibility</p:attrName>
                                        </p:attrNameLst>
                                      </p:cBhvr>
                                      <p:to>
                                        <p:strVal val="visible"/>
                                      </p:to>
                                    </p:set>
                                    <p:anim calcmode="lin" valueType="num">
                                      <p:cBhvr>
                                        <p:cTn id="31" dur="1000" fill="hold"/>
                                        <p:tgtEl>
                                          <p:spTgt spid="53251">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3251">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325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5325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043490" y="793202"/>
            <a:ext cx="7024744" cy="1143000"/>
          </a:xfrm>
        </p:spPr>
        <p:txBody>
          <a:bodyPr anchorCtr="0"/>
          <a:lstStyle/>
          <a:p>
            <a:r>
              <a:rPr lang="en-US" dirty="0"/>
              <a:t>NEEDS </a:t>
            </a:r>
            <a:r>
              <a:rPr lang="en-US" dirty="0" err="1"/>
              <a:t>vs</a:t>
            </a:r>
            <a:r>
              <a:rPr lang="en-US" dirty="0"/>
              <a:t> WANTS</a:t>
            </a:r>
          </a:p>
        </p:txBody>
      </p:sp>
      <p:sp>
        <p:nvSpPr>
          <p:cNvPr id="54275" name="Rectangle 3"/>
          <p:cNvSpPr>
            <a:spLocks noGrp="1" noChangeArrowheads="1"/>
          </p:cNvSpPr>
          <p:nvPr>
            <p:ph type="body" idx="4294967295"/>
          </p:nvPr>
        </p:nvSpPr>
        <p:spPr>
          <a:xfrm>
            <a:off x="685800" y="2170664"/>
            <a:ext cx="4646613" cy="4089400"/>
          </a:xfrm>
        </p:spPr>
        <p:txBody>
          <a:bodyPr/>
          <a:lstStyle/>
          <a:p>
            <a:r>
              <a:rPr lang="en-US" dirty="0">
                <a:solidFill>
                  <a:srgbClr val="FF6600"/>
                </a:solidFill>
              </a:rPr>
              <a:t>WANTS</a:t>
            </a:r>
          </a:p>
          <a:p>
            <a:pPr lvl="1"/>
            <a:r>
              <a:rPr lang="en-US" dirty="0"/>
              <a:t>Simply increase the quality of living</a:t>
            </a:r>
          </a:p>
        </p:txBody>
      </p:sp>
      <p:pic>
        <p:nvPicPr>
          <p:cNvPr id="6148" name="Picture 4" descr="Ca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638" y="4038600"/>
            <a:ext cx="2925762"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ManOn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563688"/>
            <a:ext cx="2819400"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facial mask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5888" y="3352800"/>
            <a:ext cx="1865312"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residential hom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657600"/>
            <a:ext cx="35052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94850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barn(inHorizontal)">
                                      <p:cBhvr>
                                        <p:cTn id="7" dur="500"/>
                                        <p:tgtEl>
                                          <p:spTgt spid="54275">
                                            <p:txEl>
                                              <p:pRg st="0" end="0"/>
                                            </p:txEl>
                                          </p:spTgt>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54275">
                                            <p:txEl>
                                              <p:pRg st="1" end="1"/>
                                            </p:txEl>
                                          </p:spTgt>
                                        </p:tgtEl>
                                        <p:attrNameLst>
                                          <p:attrName>style.visibility</p:attrName>
                                        </p:attrNameLst>
                                      </p:cBhvr>
                                      <p:to>
                                        <p:strVal val="visible"/>
                                      </p:to>
                                    </p:set>
                                    <p:animEffect transition="in" filter="barn(inHorizontal)">
                                      <p:cBhvr>
                                        <p:cTn id="10" dur="500"/>
                                        <p:tgtEl>
                                          <p:spTgt spid="542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1143000"/>
            <a:ext cx="7772400" cy="1828800"/>
          </a:xfrm>
        </p:spPr>
        <p:txBody>
          <a:bodyPr/>
          <a:lstStyle/>
          <a:p>
            <a:r>
              <a:rPr lang="en-US" sz="7200">
                <a:solidFill>
                  <a:schemeClr val="hlink"/>
                </a:solidFill>
              </a:rPr>
              <a:t>Goal Setting</a:t>
            </a:r>
          </a:p>
        </p:txBody>
      </p:sp>
      <p:sp>
        <p:nvSpPr>
          <p:cNvPr id="2051" name="Rectangle 3"/>
          <p:cNvSpPr>
            <a:spLocks noGrp="1" noChangeArrowheads="1"/>
          </p:cNvSpPr>
          <p:nvPr>
            <p:ph type="subTitle" idx="1"/>
          </p:nvPr>
        </p:nvSpPr>
        <p:spPr>
          <a:xfrm>
            <a:off x="1447800" y="6248400"/>
            <a:ext cx="6400800" cy="457200"/>
          </a:xfrm>
        </p:spPr>
        <p:txBody>
          <a:bodyPr/>
          <a:lstStyle/>
          <a:p>
            <a:endParaRPr lang="en-US" sz="2400"/>
          </a:p>
        </p:txBody>
      </p:sp>
      <p:pic>
        <p:nvPicPr>
          <p:cNvPr id="2052" name="Picture 4" descr="MC90005698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600200"/>
            <a:ext cx="2479675" cy="38068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logo_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791200"/>
            <a:ext cx="2451100" cy="925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553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What is a goal?</a:t>
            </a:r>
          </a:p>
        </p:txBody>
      </p:sp>
      <p:sp>
        <p:nvSpPr>
          <p:cNvPr id="3075" name="Rectangle 3"/>
          <p:cNvSpPr>
            <a:spLocks noGrp="1" noChangeArrowheads="1"/>
          </p:cNvSpPr>
          <p:nvPr>
            <p:ph type="body" idx="1"/>
          </p:nvPr>
        </p:nvSpPr>
        <p:spPr/>
        <p:txBody>
          <a:bodyPr/>
          <a:lstStyle/>
          <a:p>
            <a:r>
              <a:rPr lang="en-US"/>
              <a:t>A written statement of something a person wants or needs to accomplish.</a:t>
            </a:r>
          </a:p>
          <a:p>
            <a:pPr lvl="1"/>
            <a:r>
              <a:rPr lang="en-US"/>
              <a:t>Examples</a:t>
            </a:r>
          </a:p>
          <a:p>
            <a:pPr lvl="2"/>
            <a:r>
              <a:rPr lang="en-US"/>
              <a:t>Graduate from high school</a:t>
            </a:r>
          </a:p>
          <a:p>
            <a:pPr lvl="2"/>
            <a:r>
              <a:rPr lang="en-US"/>
              <a:t>Earn a college degree</a:t>
            </a:r>
          </a:p>
          <a:p>
            <a:pPr lvl="2"/>
            <a:r>
              <a:rPr lang="en-US"/>
              <a:t>Buy a car</a:t>
            </a:r>
          </a:p>
          <a:p>
            <a:pPr lvl="2"/>
            <a:r>
              <a:rPr lang="en-US"/>
              <a:t>Get a job</a:t>
            </a:r>
          </a:p>
          <a:p>
            <a:pPr lvl="2"/>
            <a:r>
              <a:rPr lang="en-US"/>
              <a:t>Lose 15 pounds</a:t>
            </a:r>
          </a:p>
          <a:p>
            <a:pPr lvl="2"/>
            <a:endParaRPr lang="en-US"/>
          </a:p>
        </p:txBody>
      </p:sp>
    </p:spTree>
    <p:extLst>
      <p:ext uri="{BB962C8B-B14F-4D97-AF65-F5344CB8AC3E}">
        <p14:creationId xmlns:p14="http://schemas.microsoft.com/office/powerpoint/2010/main" val="21233510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Autofit/>
          </a:bodyPr>
          <a:lstStyle/>
          <a:p>
            <a:r>
              <a:rPr lang="en-US" sz="6000" dirty="0" smtClean="0"/>
              <a:t>Decision </a:t>
            </a:r>
            <a:r>
              <a:rPr lang="en-US" sz="6000" dirty="0"/>
              <a:t>Making</a:t>
            </a:r>
          </a:p>
        </p:txBody>
      </p:sp>
    </p:spTree>
    <p:extLst>
      <p:ext uri="{BB962C8B-B14F-4D97-AF65-F5344CB8AC3E}">
        <p14:creationId xmlns:p14="http://schemas.microsoft.com/office/powerpoint/2010/main" val="209849696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a:p>
        </p:txBody>
      </p:sp>
      <p:sp>
        <p:nvSpPr>
          <p:cNvPr id="4099" name="Rectangle 3"/>
          <p:cNvSpPr>
            <a:spLocks noGrp="1" noChangeArrowheads="1"/>
          </p:cNvSpPr>
          <p:nvPr>
            <p:ph type="body" idx="1"/>
          </p:nvPr>
        </p:nvSpPr>
        <p:spPr/>
        <p:txBody>
          <a:bodyPr/>
          <a:lstStyle/>
          <a:p>
            <a:endParaRPr lang="en-US"/>
          </a:p>
        </p:txBody>
      </p:sp>
      <p:sp>
        <p:nvSpPr>
          <p:cNvPr id="4100" name="Rectangle 4"/>
          <p:cNvSpPr>
            <a:spLocks noChangeArrowheads="1"/>
          </p:cNvSpPr>
          <p:nvPr/>
        </p:nvSpPr>
        <p:spPr bwMode="auto">
          <a:xfrm>
            <a:off x="609600" y="838200"/>
            <a:ext cx="7924800" cy="5181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1" name="Text Box 5"/>
          <p:cNvSpPr txBox="1">
            <a:spLocks noChangeArrowheads="1"/>
          </p:cNvSpPr>
          <p:nvPr/>
        </p:nvSpPr>
        <p:spPr bwMode="auto">
          <a:xfrm>
            <a:off x="762000" y="792163"/>
            <a:ext cx="34575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4000" b="1">
                <a:solidFill>
                  <a:srgbClr val="FF0000"/>
                </a:solidFill>
                <a:effectLst>
                  <a:outerShdw blurRad="38100" dist="38100" dir="2700000" algn="tl">
                    <a:srgbClr val="000000"/>
                  </a:outerShdw>
                </a:effectLst>
                <a:latin typeface="Arial" charset="0"/>
              </a:rPr>
              <a:t>SMART</a:t>
            </a:r>
            <a:r>
              <a:rPr lang="en-US" sz="4000">
                <a:effectLst>
                  <a:outerShdw blurRad="38100" dist="38100" dir="2700000" algn="tl">
                    <a:srgbClr val="000000"/>
                  </a:outerShdw>
                </a:effectLst>
                <a:latin typeface="Arial" charset="0"/>
              </a:rPr>
              <a:t> Goals</a:t>
            </a:r>
          </a:p>
        </p:txBody>
      </p:sp>
      <p:sp>
        <p:nvSpPr>
          <p:cNvPr id="4102" name="Rectangle 6"/>
          <p:cNvSpPr>
            <a:spLocks noChangeArrowheads="1"/>
          </p:cNvSpPr>
          <p:nvPr/>
        </p:nvSpPr>
        <p:spPr bwMode="auto">
          <a:xfrm>
            <a:off x="1600200" y="1524000"/>
            <a:ext cx="3200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rgbClr val="FF0000"/>
              </a:buClr>
              <a:buSzPct val="65000"/>
              <a:buFont typeface="Wingdings" charset="0"/>
              <a:buNone/>
            </a:pPr>
            <a:r>
              <a:rPr lang="en-US" sz="4400" b="1">
                <a:solidFill>
                  <a:srgbClr val="FF0000"/>
                </a:solidFill>
                <a:effectLst>
                  <a:outerShdw blurRad="38100" dist="38100" dir="2700000" algn="tl">
                    <a:srgbClr val="000000"/>
                  </a:outerShdw>
                </a:effectLst>
              </a:rPr>
              <a:t>S</a:t>
            </a:r>
            <a:r>
              <a:rPr lang="en-US" sz="3200">
                <a:effectLst>
                  <a:outerShdw blurRad="38100" dist="38100" dir="2700000" algn="tl">
                    <a:srgbClr val="000000"/>
                  </a:outerShdw>
                </a:effectLst>
              </a:rPr>
              <a:t>pecific……..</a:t>
            </a:r>
          </a:p>
        </p:txBody>
      </p:sp>
      <p:sp>
        <p:nvSpPr>
          <p:cNvPr id="4103" name="Rectangle 7"/>
          <p:cNvSpPr>
            <a:spLocks noChangeArrowheads="1"/>
          </p:cNvSpPr>
          <p:nvPr/>
        </p:nvSpPr>
        <p:spPr bwMode="auto">
          <a:xfrm>
            <a:off x="1600200" y="2286000"/>
            <a:ext cx="2971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rgbClr val="FF0000"/>
              </a:buClr>
              <a:buSzPct val="65000"/>
              <a:buFont typeface="Wingdings" charset="0"/>
              <a:buNone/>
            </a:pPr>
            <a:r>
              <a:rPr lang="en-US" sz="4400" b="1">
                <a:solidFill>
                  <a:srgbClr val="FF0000"/>
                </a:solidFill>
                <a:effectLst>
                  <a:outerShdw blurRad="38100" dist="38100" dir="2700000" algn="tl">
                    <a:srgbClr val="000000"/>
                  </a:outerShdw>
                </a:effectLst>
              </a:rPr>
              <a:t>M</a:t>
            </a:r>
            <a:r>
              <a:rPr lang="en-US" sz="3200">
                <a:effectLst>
                  <a:outerShdw blurRad="38100" dist="38100" dir="2700000" algn="tl">
                    <a:srgbClr val="000000"/>
                  </a:outerShdw>
                </a:effectLst>
              </a:rPr>
              <a:t>easurable…</a:t>
            </a:r>
          </a:p>
        </p:txBody>
      </p:sp>
      <p:sp>
        <p:nvSpPr>
          <p:cNvPr id="4104" name="Rectangle 8"/>
          <p:cNvSpPr>
            <a:spLocks noChangeArrowheads="1"/>
          </p:cNvSpPr>
          <p:nvPr/>
        </p:nvSpPr>
        <p:spPr bwMode="auto">
          <a:xfrm>
            <a:off x="1600200" y="4648200"/>
            <a:ext cx="2971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rgbClr val="FF0000"/>
              </a:buClr>
              <a:buSzPct val="65000"/>
              <a:buFont typeface="Wingdings" charset="0"/>
              <a:buNone/>
            </a:pPr>
            <a:r>
              <a:rPr lang="en-US" sz="4400" b="1">
                <a:solidFill>
                  <a:srgbClr val="FF0000"/>
                </a:solidFill>
                <a:effectLst>
                  <a:outerShdw blurRad="38100" dist="38100" dir="2700000" algn="tl">
                    <a:srgbClr val="000000"/>
                  </a:outerShdw>
                </a:effectLst>
              </a:rPr>
              <a:t>T</a:t>
            </a:r>
            <a:r>
              <a:rPr lang="en-US" sz="3200">
                <a:effectLst>
                  <a:outerShdw blurRad="38100" dist="38100" dir="2700000" algn="tl">
                    <a:srgbClr val="000000"/>
                  </a:outerShdw>
                </a:effectLst>
              </a:rPr>
              <a:t>ime-Limited..</a:t>
            </a:r>
          </a:p>
        </p:txBody>
      </p:sp>
      <p:sp>
        <p:nvSpPr>
          <p:cNvPr id="4105" name="Rectangle 9"/>
          <p:cNvSpPr>
            <a:spLocks noChangeArrowheads="1"/>
          </p:cNvSpPr>
          <p:nvPr/>
        </p:nvSpPr>
        <p:spPr bwMode="auto">
          <a:xfrm>
            <a:off x="1600200" y="3886200"/>
            <a:ext cx="2971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rgbClr val="FF0000"/>
              </a:buClr>
              <a:buSzPct val="65000"/>
              <a:buFont typeface="Wingdings" charset="0"/>
              <a:buNone/>
            </a:pPr>
            <a:r>
              <a:rPr lang="en-US" sz="4400" b="1">
                <a:solidFill>
                  <a:srgbClr val="FF0000"/>
                </a:solidFill>
                <a:effectLst>
                  <a:outerShdw blurRad="38100" dist="38100" dir="2700000" algn="tl">
                    <a:srgbClr val="000000"/>
                  </a:outerShdw>
                </a:effectLst>
              </a:rPr>
              <a:t>R</a:t>
            </a:r>
            <a:r>
              <a:rPr lang="en-US" sz="3200">
                <a:effectLst>
                  <a:outerShdw blurRad="38100" dist="38100" dir="2700000" algn="tl">
                    <a:srgbClr val="000000"/>
                  </a:outerShdw>
                </a:effectLst>
              </a:rPr>
              <a:t>ealistic…….</a:t>
            </a:r>
          </a:p>
        </p:txBody>
      </p:sp>
      <p:sp>
        <p:nvSpPr>
          <p:cNvPr id="4106" name="Rectangle 10"/>
          <p:cNvSpPr>
            <a:spLocks noChangeArrowheads="1"/>
          </p:cNvSpPr>
          <p:nvPr/>
        </p:nvSpPr>
        <p:spPr bwMode="auto">
          <a:xfrm>
            <a:off x="1600200" y="3048000"/>
            <a:ext cx="2971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rgbClr val="FF0000"/>
              </a:buClr>
              <a:buSzPct val="65000"/>
              <a:buFont typeface="Wingdings" charset="0"/>
              <a:buNone/>
            </a:pPr>
            <a:r>
              <a:rPr lang="en-US" sz="4400" b="1">
                <a:solidFill>
                  <a:srgbClr val="FF0000"/>
                </a:solidFill>
                <a:effectLst>
                  <a:outerShdw blurRad="38100" dist="38100" dir="2700000" algn="tl">
                    <a:srgbClr val="000000"/>
                  </a:outerShdw>
                </a:effectLst>
              </a:rPr>
              <a:t>A</a:t>
            </a:r>
            <a:r>
              <a:rPr lang="en-US" sz="3200">
                <a:effectLst>
                  <a:outerShdw blurRad="38100" dist="38100" dir="2700000" algn="tl">
                    <a:srgbClr val="000000"/>
                  </a:outerShdw>
                </a:effectLst>
              </a:rPr>
              <a:t>ttainable…..</a:t>
            </a:r>
          </a:p>
        </p:txBody>
      </p:sp>
      <p:sp>
        <p:nvSpPr>
          <p:cNvPr id="4107" name="Text Box 11"/>
          <p:cNvSpPr txBox="1">
            <a:spLocks noChangeArrowheads="1"/>
          </p:cNvSpPr>
          <p:nvPr/>
        </p:nvSpPr>
        <p:spPr bwMode="auto">
          <a:xfrm>
            <a:off x="4419600" y="1676400"/>
            <a:ext cx="426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ja-JP" altLang="en-US" i="1">
                <a:latin typeface="Arial"/>
              </a:rPr>
              <a:t>“</a:t>
            </a:r>
            <a:r>
              <a:rPr lang="en-US" i="1">
                <a:latin typeface="Arial" charset="0"/>
              </a:rPr>
              <a:t>Pay for lodging, transportation, meals for a 5-day trip to Washington, D.C.</a:t>
            </a:r>
            <a:r>
              <a:rPr lang="ja-JP" altLang="en-US" i="1">
                <a:latin typeface="Arial"/>
              </a:rPr>
              <a:t>”</a:t>
            </a:r>
            <a:endParaRPr lang="en-US" i="1">
              <a:latin typeface="Arial" charset="0"/>
            </a:endParaRPr>
          </a:p>
        </p:txBody>
      </p:sp>
      <p:sp>
        <p:nvSpPr>
          <p:cNvPr id="4108" name="Text Box 12"/>
          <p:cNvSpPr txBox="1">
            <a:spLocks noChangeArrowheads="1"/>
          </p:cNvSpPr>
          <p:nvPr/>
        </p:nvSpPr>
        <p:spPr bwMode="auto">
          <a:xfrm>
            <a:off x="4419600" y="2514600"/>
            <a:ext cx="3879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i="1">
                <a:latin typeface="Arial"/>
              </a:rPr>
              <a:t>“</a:t>
            </a:r>
            <a:r>
              <a:rPr lang="en-US" i="1">
                <a:latin typeface="Arial" charset="0"/>
              </a:rPr>
              <a:t>$300 through fundraising, $50 from </a:t>
            </a:r>
          </a:p>
          <a:p>
            <a:r>
              <a:rPr lang="en-US" i="1">
                <a:latin typeface="Arial" charset="0"/>
              </a:rPr>
              <a:t>birthday money, save $25 a week.</a:t>
            </a:r>
            <a:r>
              <a:rPr lang="ja-JP" altLang="en-US" i="1">
                <a:latin typeface="Arial"/>
              </a:rPr>
              <a:t>”</a:t>
            </a:r>
            <a:endParaRPr lang="en-US" i="1">
              <a:latin typeface="Arial" charset="0"/>
            </a:endParaRPr>
          </a:p>
        </p:txBody>
      </p:sp>
      <p:sp>
        <p:nvSpPr>
          <p:cNvPr id="4109" name="Text Box 13"/>
          <p:cNvSpPr txBox="1">
            <a:spLocks noChangeArrowheads="1"/>
          </p:cNvSpPr>
          <p:nvPr/>
        </p:nvSpPr>
        <p:spPr bwMode="auto">
          <a:xfrm>
            <a:off x="4419600" y="3276600"/>
            <a:ext cx="4191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ja-JP" altLang="en-US" i="1">
                <a:latin typeface="Arial"/>
              </a:rPr>
              <a:t>“</a:t>
            </a:r>
            <a:r>
              <a:rPr lang="en-US" i="1">
                <a:latin typeface="Arial" charset="0"/>
              </a:rPr>
              <a:t>If I stick to my plan, I</a:t>
            </a:r>
            <a:r>
              <a:rPr lang="ja-JP" altLang="en-US" i="1">
                <a:latin typeface="Arial"/>
              </a:rPr>
              <a:t>’</a:t>
            </a:r>
            <a:r>
              <a:rPr lang="en-US" i="1">
                <a:latin typeface="Arial" charset="0"/>
              </a:rPr>
              <a:t>ll have the money when I need it.</a:t>
            </a:r>
            <a:r>
              <a:rPr lang="ja-JP" altLang="en-US" i="1">
                <a:latin typeface="Arial"/>
              </a:rPr>
              <a:t>”</a:t>
            </a:r>
            <a:endParaRPr lang="en-US" i="1">
              <a:latin typeface="Arial" charset="0"/>
            </a:endParaRPr>
          </a:p>
        </p:txBody>
      </p:sp>
      <p:sp>
        <p:nvSpPr>
          <p:cNvPr id="4110" name="Text Box 14"/>
          <p:cNvSpPr txBox="1">
            <a:spLocks noChangeArrowheads="1"/>
          </p:cNvSpPr>
          <p:nvPr/>
        </p:nvSpPr>
        <p:spPr bwMode="auto">
          <a:xfrm>
            <a:off x="4419600" y="4038600"/>
            <a:ext cx="3810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ja-JP" altLang="en-US" i="1">
                <a:latin typeface="Arial"/>
              </a:rPr>
              <a:t>“</a:t>
            </a:r>
            <a:r>
              <a:rPr lang="en-US" i="1">
                <a:latin typeface="Arial" charset="0"/>
              </a:rPr>
              <a:t>I still have enough money to live on while I work toward this goal.</a:t>
            </a:r>
            <a:r>
              <a:rPr lang="ja-JP" altLang="en-US" i="1">
                <a:latin typeface="Arial"/>
              </a:rPr>
              <a:t>”</a:t>
            </a:r>
            <a:endParaRPr lang="en-US" i="1">
              <a:latin typeface="Arial" charset="0"/>
            </a:endParaRPr>
          </a:p>
        </p:txBody>
      </p:sp>
      <p:sp>
        <p:nvSpPr>
          <p:cNvPr id="4111" name="Text Box 15"/>
          <p:cNvSpPr txBox="1">
            <a:spLocks noChangeArrowheads="1"/>
          </p:cNvSpPr>
          <p:nvPr/>
        </p:nvSpPr>
        <p:spPr bwMode="auto">
          <a:xfrm>
            <a:off x="4419600" y="4800600"/>
            <a:ext cx="4191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ja-JP" altLang="en-US" i="1">
                <a:latin typeface="Arial"/>
              </a:rPr>
              <a:t>“</a:t>
            </a:r>
            <a:r>
              <a:rPr lang="en-US" i="1">
                <a:latin typeface="Arial" charset="0"/>
              </a:rPr>
              <a:t>I need to have all the money by 6 months from now.</a:t>
            </a:r>
            <a:r>
              <a:rPr lang="ja-JP" altLang="en-US" i="1">
                <a:latin typeface="Arial"/>
              </a:rPr>
              <a:t>”</a:t>
            </a:r>
            <a:endParaRPr lang="en-US" i="1">
              <a:latin typeface="Arial" charset="0"/>
            </a:endParaRPr>
          </a:p>
        </p:txBody>
      </p:sp>
      <p:sp>
        <p:nvSpPr>
          <p:cNvPr id="4112" name="Rectangle 16"/>
          <p:cNvSpPr>
            <a:spLocks noChangeArrowheads="1"/>
          </p:cNvSpPr>
          <p:nvPr/>
        </p:nvSpPr>
        <p:spPr bwMode="auto">
          <a:xfrm>
            <a:off x="3581400" y="6069013"/>
            <a:ext cx="449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solidFill>
                  <a:srgbClr val="000099"/>
                </a:solidFill>
                <a:latin typeface="Gill Sans MT" charset="0"/>
              </a:rPr>
              <a:t>Source: NEFE PowerPoint available online</a:t>
            </a:r>
          </a:p>
        </p:txBody>
      </p:sp>
    </p:spTree>
    <p:extLst>
      <p:ext uri="{BB962C8B-B14F-4D97-AF65-F5344CB8AC3E}">
        <p14:creationId xmlns:p14="http://schemas.microsoft.com/office/powerpoint/2010/main" val="28219382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07"/>
                                        </p:tgtEl>
                                        <p:attrNameLst>
                                          <p:attrName>style.visibility</p:attrName>
                                        </p:attrNameLst>
                                      </p:cBhvr>
                                      <p:to>
                                        <p:strVal val="visible"/>
                                      </p:to>
                                    </p:set>
                                    <p:animEffect transition="in" filter="fade">
                                      <p:cBhvr>
                                        <p:cTn id="7" dur="2000"/>
                                        <p:tgtEl>
                                          <p:spTgt spid="4107"/>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108"/>
                                        </p:tgtEl>
                                        <p:attrNameLst>
                                          <p:attrName>style.visibility</p:attrName>
                                        </p:attrNameLst>
                                      </p:cBhvr>
                                      <p:to>
                                        <p:strVal val="visible"/>
                                      </p:to>
                                    </p:set>
                                    <p:animEffect transition="in" filter="fade">
                                      <p:cBhvr>
                                        <p:cTn id="11" dur="2000"/>
                                        <p:tgtEl>
                                          <p:spTgt spid="4108"/>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109"/>
                                        </p:tgtEl>
                                        <p:attrNameLst>
                                          <p:attrName>style.visibility</p:attrName>
                                        </p:attrNameLst>
                                      </p:cBhvr>
                                      <p:to>
                                        <p:strVal val="visible"/>
                                      </p:to>
                                    </p:set>
                                    <p:animEffect transition="in" filter="fade">
                                      <p:cBhvr>
                                        <p:cTn id="15" dur="2000"/>
                                        <p:tgtEl>
                                          <p:spTgt spid="4109"/>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4110"/>
                                        </p:tgtEl>
                                        <p:attrNameLst>
                                          <p:attrName>style.visibility</p:attrName>
                                        </p:attrNameLst>
                                      </p:cBhvr>
                                      <p:to>
                                        <p:strVal val="visible"/>
                                      </p:to>
                                    </p:set>
                                    <p:animEffect transition="in" filter="fade">
                                      <p:cBhvr>
                                        <p:cTn id="19" dur="2000"/>
                                        <p:tgtEl>
                                          <p:spTgt spid="4110"/>
                                        </p:tgtEl>
                                      </p:cBhvr>
                                    </p:animEffect>
                                  </p:childTnLst>
                                </p:cTn>
                              </p:par>
                            </p:childTnLst>
                          </p:cTn>
                        </p:par>
                        <p:par>
                          <p:cTn id="20" fill="hold" nodeType="afterGroup">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4111"/>
                                        </p:tgtEl>
                                        <p:attrNameLst>
                                          <p:attrName>style.visibility</p:attrName>
                                        </p:attrNameLst>
                                      </p:cBhvr>
                                      <p:to>
                                        <p:strVal val="visible"/>
                                      </p:to>
                                    </p:set>
                                    <p:animEffect transition="in" filter="fade">
                                      <p:cBhvr>
                                        <p:cTn id="23" dur="2000"/>
                                        <p:tgtEl>
                                          <p:spTgt spid="4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p:bldP spid="4108" grpId="0"/>
      <p:bldP spid="4109" grpId="0"/>
      <p:bldP spid="4110" grpId="0"/>
      <p:bldP spid="41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ourglass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981200"/>
            <a:ext cx="1993900" cy="2493108"/>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a:xfrm>
            <a:off x="1043490" y="636895"/>
            <a:ext cx="7024744" cy="1143000"/>
          </a:xfrm>
        </p:spPr>
        <p:txBody>
          <a:bodyPr/>
          <a:lstStyle/>
          <a:p>
            <a:r>
              <a:rPr lang="en-US" dirty="0"/>
              <a:t>Time-bound Goals</a:t>
            </a:r>
          </a:p>
        </p:txBody>
      </p:sp>
      <p:sp>
        <p:nvSpPr>
          <p:cNvPr id="5123" name="Rectangle 3"/>
          <p:cNvSpPr>
            <a:spLocks noGrp="1" noChangeArrowheads="1"/>
          </p:cNvSpPr>
          <p:nvPr>
            <p:ph type="body" idx="1"/>
          </p:nvPr>
        </p:nvSpPr>
        <p:spPr>
          <a:xfrm>
            <a:off x="838200" y="1981200"/>
            <a:ext cx="8229600" cy="4114800"/>
          </a:xfrm>
        </p:spPr>
        <p:txBody>
          <a:bodyPr/>
          <a:lstStyle/>
          <a:p>
            <a:r>
              <a:rPr lang="en-US" dirty="0"/>
              <a:t>Short Term Goals</a:t>
            </a:r>
          </a:p>
          <a:p>
            <a:pPr lvl="1"/>
            <a:r>
              <a:rPr lang="en-US" dirty="0"/>
              <a:t>Present to 6 months</a:t>
            </a:r>
          </a:p>
          <a:p>
            <a:r>
              <a:rPr lang="en-US" dirty="0"/>
              <a:t>Long Term Goals</a:t>
            </a:r>
          </a:p>
          <a:p>
            <a:pPr lvl="1"/>
            <a:r>
              <a:rPr lang="en-US" dirty="0"/>
              <a:t>6 month and longer</a:t>
            </a:r>
          </a:p>
          <a:p>
            <a:r>
              <a:rPr lang="en-US" dirty="0"/>
              <a:t>THIS WILL </a:t>
            </a:r>
            <a:r>
              <a:rPr lang="en-US" dirty="0" smtClean="0"/>
              <a:t>VARY AMONG </a:t>
            </a:r>
          </a:p>
          <a:p>
            <a:r>
              <a:rPr lang="en-US" dirty="0" smtClean="0"/>
              <a:t>RESOURCES</a:t>
            </a:r>
            <a:endParaRPr lang="en-US" dirty="0"/>
          </a:p>
        </p:txBody>
      </p:sp>
    </p:spTree>
    <p:extLst>
      <p:ext uri="{BB962C8B-B14F-4D97-AF65-F5344CB8AC3E}">
        <p14:creationId xmlns:p14="http://schemas.microsoft.com/office/powerpoint/2010/main" val="279565535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9" name="Picture 21" descr="MPj0408884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6553200" cy="65532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2514600" y="990600"/>
            <a:ext cx="4800600" cy="762000"/>
          </a:xfrm>
        </p:spPr>
        <p:txBody>
          <a:bodyPr>
            <a:normAutofit fontScale="90000"/>
          </a:bodyPr>
          <a:lstStyle/>
          <a:p>
            <a:r>
              <a:rPr lang="en-US" sz="4800">
                <a:solidFill>
                  <a:schemeClr val="bg1"/>
                </a:solidFill>
              </a:rPr>
              <a:t>Influences on Income</a:t>
            </a:r>
          </a:p>
        </p:txBody>
      </p:sp>
      <p:sp>
        <p:nvSpPr>
          <p:cNvPr id="2051" name="Rectangle 3"/>
          <p:cNvSpPr>
            <a:spLocks noGrp="1" noChangeArrowheads="1"/>
          </p:cNvSpPr>
          <p:nvPr>
            <p:ph type="subTitle" idx="1"/>
          </p:nvPr>
        </p:nvSpPr>
        <p:spPr>
          <a:xfrm>
            <a:off x="838200" y="5257800"/>
            <a:ext cx="3505200" cy="1752600"/>
          </a:xfrm>
        </p:spPr>
        <p:txBody>
          <a:bodyPr/>
          <a:lstStyle/>
          <a:p>
            <a:r>
              <a:rPr lang="en-US" sz="2800">
                <a:solidFill>
                  <a:schemeClr val="bg1"/>
                </a:solidFill>
              </a:rPr>
              <a:t>Standard 2</a:t>
            </a:r>
          </a:p>
          <a:p>
            <a:r>
              <a:rPr lang="en-US" sz="2800">
                <a:solidFill>
                  <a:schemeClr val="bg1"/>
                </a:solidFill>
              </a:rPr>
              <a:t>Objective 1</a:t>
            </a:r>
          </a:p>
        </p:txBody>
      </p:sp>
    </p:spTree>
    <p:extLst>
      <p:ext uri="{BB962C8B-B14F-4D97-AF65-F5344CB8AC3E}">
        <p14:creationId xmlns:p14="http://schemas.microsoft.com/office/powerpoint/2010/main" val="12104062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199798" y="851817"/>
            <a:ext cx="7024744" cy="1004336"/>
          </a:xfrm>
        </p:spPr>
        <p:txBody>
          <a:bodyPr/>
          <a:lstStyle/>
          <a:p>
            <a:r>
              <a:rPr lang="en-US" dirty="0"/>
              <a:t>Sources of Income</a:t>
            </a:r>
          </a:p>
        </p:txBody>
      </p:sp>
      <p:sp>
        <p:nvSpPr>
          <p:cNvPr id="24579" name="Rectangle 3"/>
          <p:cNvSpPr>
            <a:spLocks noGrp="1" noChangeArrowheads="1"/>
          </p:cNvSpPr>
          <p:nvPr>
            <p:ph type="body" idx="1"/>
          </p:nvPr>
        </p:nvSpPr>
        <p:spPr>
          <a:xfrm>
            <a:off x="1199798" y="2067535"/>
            <a:ext cx="6400800" cy="4497387"/>
          </a:xfrm>
        </p:spPr>
        <p:txBody>
          <a:bodyPr/>
          <a:lstStyle/>
          <a:p>
            <a:r>
              <a:rPr lang="en-US" dirty="0"/>
              <a:t>Wages and Salaries/Allowances</a:t>
            </a:r>
          </a:p>
          <a:p>
            <a:r>
              <a:rPr lang="en-US" dirty="0"/>
              <a:t>Investment Income</a:t>
            </a:r>
          </a:p>
          <a:p>
            <a:r>
              <a:rPr lang="en-US" dirty="0"/>
              <a:t>Self-employment</a:t>
            </a:r>
          </a:p>
          <a:p>
            <a:r>
              <a:rPr lang="en-US" dirty="0"/>
              <a:t>Inheritance</a:t>
            </a:r>
          </a:p>
          <a:p>
            <a:r>
              <a:rPr lang="en-US" dirty="0"/>
              <a:t>Gifts</a:t>
            </a:r>
          </a:p>
          <a:p>
            <a:r>
              <a:rPr lang="en-US" dirty="0"/>
              <a:t>Awards</a:t>
            </a:r>
          </a:p>
          <a:p>
            <a:r>
              <a:rPr lang="en-US" dirty="0"/>
              <a:t>Lottery!</a:t>
            </a:r>
          </a:p>
        </p:txBody>
      </p:sp>
    </p:spTree>
    <p:extLst>
      <p:ext uri="{BB962C8B-B14F-4D97-AF65-F5344CB8AC3E}">
        <p14:creationId xmlns:p14="http://schemas.microsoft.com/office/powerpoint/2010/main" val="3287860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43490" y="838200"/>
            <a:ext cx="7024744" cy="1143000"/>
          </a:xfrm>
        </p:spPr>
        <p:txBody>
          <a:bodyPr>
            <a:normAutofit fontScale="90000"/>
          </a:bodyPr>
          <a:lstStyle/>
          <a:p>
            <a:r>
              <a:rPr lang="en-US" dirty="0"/>
              <a:t>Common Employee Benefits</a:t>
            </a:r>
          </a:p>
        </p:txBody>
      </p:sp>
      <p:sp>
        <p:nvSpPr>
          <p:cNvPr id="5123" name="Rectangle 3"/>
          <p:cNvSpPr>
            <a:spLocks noGrp="1" noChangeArrowheads="1"/>
          </p:cNvSpPr>
          <p:nvPr>
            <p:ph type="body" idx="1"/>
          </p:nvPr>
        </p:nvSpPr>
        <p:spPr>
          <a:xfrm>
            <a:off x="1524000" y="1981200"/>
            <a:ext cx="6307138" cy="3913188"/>
          </a:xfrm>
        </p:spPr>
        <p:txBody>
          <a:bodyPr/>
          <a:lstStyle/>
          <a:p>
            <a:pPr>
              <a:lnSpc>
                <a:spcPct val="90000"/>
              </a:lnSpc>
            </a:pPr>
            <a:r>
              <a:rPr lang="en-US" sz="2800" dirty="0"/>
              <a:t>Paid Vacation Holidays</a:t>
            </a:r>
          </a:p>
          <a:p>
            <a:pPr>
              <a:lnSpc>
                <a:spcPct val="90000"/>
              </a:lnSpc>
            </a:pPr>
            <a:r>
              <a:rPr lang="en-US" sz="2800" dirty="0"/>
              <a:t>Paid Sick Days</a:t>
            </a:r>
          </a:p>
          <a:p>
            <a:pPr>
              <a:lnSpc>
                <a:spcPct val="90000"/>
              </a:lnSpc>
            </a:pPr>
            <a:r>
              <a:rPr lang="en-US" sz="2800" dirty="0"/>
              <a:t>Health Insurance</a:t>
            </a:r>
          </a:p>
          <a:p>
            <a:pPr>
              <a:lnSpc>
                <a:spcPct val="90000"/>
              </a:lnSpc>
            </a:pPr>
            <a:r>
              <a:rPr lang="en-US" sz="2800" dirty="0"/>
              <a:t>Disability Income Insurance</a:t>
            </a:r>
          </a:p>
          <a:p>
            <a:pPr>
              <a:lnSpc>
                <a:spcPct val="90000"/>
              </a:lnSpc>
            </a:pPr>
            <a:r>
              <a:rPr lang="en-US" sz="2800" dirty="0"/>
              <a:t>Life Insurance</a:t>
            </a:r>
          </a:p>
          <a:p>
            <a:pPr>
              <a:lnSpc>
                <a:spcPct val="90000"/>
              </a:lnSpc>
            </a:pPr>
            <a:r>
              <a:rPr lang="en-US" sz="2800" dirty="0"/>
              <a:t>Dental/Vision Insurance</a:t>
            </a:r>
          </a:p>
          <a:p>
            <a:pPr>
              <a:lnSpc>
                <a:spcPct val="90000"/>
              </a:lnSpc>
            </a:pPr>
            <a:r>
              <a:rPr lang="en-US" sz="2800" dirty="0"/>
              <a:t>Profit Sharing</a:t>
            </a:r>
          </a:p>
        </p:txBody>
      </p:sp>
      <p:pic>
        <p:nvPicPr>
          <p:cNvPr id="5126" name="Picture 6" descr="MC9000129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648200"/>
            <a:ext cx="1860550" cy="1611313"/>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MC90032442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676400"/>
            <a:ext cx="1458913" cy="289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13276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36613" y="381000"/>
            <a:ext cx="7469187" cy="1143000"/>
          </a:xfrm>
        </p:spPr>
        <p:txBody>
          <a:bodyPr/>
          <a:lstStyle/>
          <a:p>
            <a:r>
              <a:rPr lang="en-US" dirty="0"/>
              <a:t>Factors </a:t>
            </a:r>
            <a:r>
              <a:rPr lang="en-US" dirty="0" smtClean="0"/>
              <a:t>that </a:t>
            </a:r>
            <a:r>
              <a:rPr lang="en-US" dirty="0"/>
              <a:t>Affect Income</a:t>
            </a:r>
          </a:p>
        </p:txBody>
      </p:sp>
      <p:sp>
        <p:nvSpPr>
          <p:cNvPr id="25603" name="Rectangle 3"/>
          <p:cNvSpPr>
            <a:spLocks noGrp="1" noChangeArrowheads="1"/>
          </p:cNvSpPr>
          <p:nvPr>
            <p:ph type="body" idx="1"/>
          </p:nvPr>
        </p:nvSpPr>
        <p:spPr>
          <a:xfrm>
            <a:off x="1065213" y="1903413"/>
            <a:ext cx="7164387" cy="4497387"/>
          </a:xfrm>
        </p:spPr>
        <p:txBody>
          <a:bodyPr>
            <a:normAutofit lnSpcReduction="10000"/>
          </a:bodyPr>
          <a:lstStyle/>
          <a:p>
            <a:pPr>
              <a:lnSpc>
                <a:spcPct val="90000"/>
              </a:lnSpc>
            </a:pPr>
            <a:r>
              <a:rPr lang="en-US" sz="2400"/>
              <a:t>the level of education, training, and experience that is required to do a particular job</a:t>
            </a:r>
          </a:p>
          <a:p>
            <a:pPr>
              <a:lnSpc>
                <a:spcPct val="90000"/>
              </a:lnSpc>
            </a:pPr>
            <a:r>
              <a:rPr lang="en-US" sz="2400"/>
              <a:t>the level of demand that exists for the type of labor you are skilled/trained/educated to provide</a:t>
            </a:r>
          </a:p>
          <a:p>
            <a:pPr>
              <a:lnSpc>
                <a:spcPct val="90000"/>
              </a:lnSpc>
            </a:pPr>
            <a:r>
              <a:rPr lang="en-US" sz="2400"/>
              <a:t>the number of others who have similar or better skills who can compete for the job</a:t>
            </a:r>
          </a:p>
          <a:p>
            <a:pPr>
              <a:lnSpc>
                <a:spcPct val="90000"/>
              </a:lnSpc>
            </a:pPr>
            <a:r>
              <a:rPr lang="en-US" sz="2400"/>
              <a:t>how good you are at what you do</a:t>
            </a:r>
          </a:p>
          <a:p>
            <a:pPr>
              <a:lnSpc>
                <a:spcPct val="90000"/>
              </a:lnSpc>
            </a:pPr>
            <a:r>
              <a:rPr lang="en-US" sz="2400"/>
              <a:t>how long you have been working — your experience, your seniority</a:t>
            </a:r>
          </a:p>
          <a:p>
            <a:pPr>
              <a:lnSpc>
                <a:spcPct val="90000"/>
              </a:lnSpc>
            </a:pPr>
            <a:r>
              <a:rPr lang="en-US" sz="2400"/>
              <a:t>your work habits, reliability</a:t>
            </a:r>
          </a:p>
          <a:p>
            <a:pPr>
              <a:lnSpc>
                <a:spcPct val="90000"/>
              </a:lnSpc>
            </a:pPr>
            <a:r>
              <a:rPr lang="en-US" sz="2400"/>
              <a:t>the state of the economy</a:t>
            </a:r>
          </a:p>
          <a:p>
            <a:pPr>
              <a:lnSpc>
                <a:spcPct val="90000"/>
              </a:lnSpc>
            </a:pPr>
            <a:endParaRPr lang="en-US" sz="2400"/>
          </a:p>
        </p:txBody>
      </p:sp>
    </p:spTree>
    <p:extLst>
      <p:ext uri="{BB962C8B-B14F-4D97-AF65-F5344CB8AC3E}">
        <p14:creationId xmlns:p14="http://schemas.microsoft.com/office/powerpoint/2010/main" val="1875457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endParaRPr lang="en-US"/>
          </a:p>
        </p:txBody>
      </p:sp>
      <p:sp>
        <p:nvSpPr>
          <p:cNvPr id="2051" name="Rectangle 3"/>
          <p:cNvSpPr>
            <a:spLocks noGrp="1" noChangeArrowheads="1"/>
          </p:cNvSpPr>
          <p:nvPr>
            <p:ph type="subTitle" idx="1"/>
          </p:nvPr>
        </p:nvSpPr>
        <p:spPr/>
        <p:txBody>
          <a:bodyPr/>
          <a:lstStyle/>
          <a:p>
            <a:endParaRPr lang="en-US"/>
          </a:p>
        </p:txBody>
      </p:sp>
      <p:pic>
        <p:nvPicPr>
          <p:cNvPr id="2052" name="Picture 4" descr="MPj03826830000[1]"/>
          <p:cNvPicPr>
            <a:picLocks noChangeAspect="1" noChangeArrowheads="1"/>
          </p:cNvPicPr>
          <p:nvPr/>
        </p:nvPicPr>
        <p:blipFill>
          <a:blip r:embed="rId2">
            <a:extLst>
              <a:ext uri="{28A0092B-C50C-407E-A947-70E740481C1C}">
                <a14:useLocalDpi xmlns:a14="http://schemas.microsoft.com/office/drawing/2010/main" val="0"/>
              </a:ext>
            </a:extLst>
          </a:blip>
          <a:srcRect r="38994"/>
          <a:stretch>
            <a:fillRect/>
          </a:stretch>
        </p:blipFill>
        <p:spPr bwMode="auto">
          <a:xfrm>
            <a:off x="-228600" y="-762000"/>
            <a:ext cx="9525000" cy="8272463"/>
          </a:xfrm>
          <a:prstGeom prst="rect">
            <a:avLst/>
          </a:prstGeom>
          <a:noFill/>
          <a:extLst>
            <a:ext uri="{909E8E84-426E-40dd-AFC4-6F175D3DCCD1}">
              <a14:hiddenFill xmlns:a14="http://schemas.microsoft.com/office/drawing/2010/main">
                <a:solidFill>
                  <a:srgbClr val="FFFFFF"/>
                </a:solidFill>
              </a14:hiddenFill>
            </a:ext>
          </a:extLst>
        </p:spPr>
      </p:pic>
      <p:sp>
        <p:nvSpPr>
          <p:cNvPr id="2061" name="Rectangle 13"/>
          <p:cNvSpPr>
            <a:spLocks noChangeArrowheads="1"/>
          </p:cNvSpPr>
          <p:nvPr/>
        </p:nvSpPr>
        <p:spPr bwMode="auto">
          <a:xfrm>
            <a:off x="228600" y="990600"/>
            <a:ext cx="4572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sz="5400">
                <a:solidFill>
                  <a:schemeClr val="accent2"/>
                </a:solidFill>
                <a:latin typeface="Candara" charset="0"/>
              </a:rPr>
              <a:t>Tax Forms &amp;</a:t>
            </a:r>
            <a:br>
              <a:rPr lang="en-US" sz="5400">
                <a:solidFill>
                  <a:schemeClr val="accent2"/>
                </a:solidFill>
                <a:latin typeface="Candara" charset="0"/>
              </a:rPr>
            </a:br>
            <a:r>
              <a:rPr lang="en-US" sz="5400">
                <a:solidFill>
                  <a:schemeClr val="accent2"/>
                </a:solidFill>
                <a:latin typeface="Candara" charset="0"/>
              </a:rPr>
              <a:t>Deductions</a:t>
            </a:r>
            <a:endParaRPr lang="en-US" sz="4000">
              <a:solidFill>
                <a:schemeClr val="accent2"/>
              </a:solidFill>
              <a:latin typeface="Candara" charset="0"/>
            </a:endParaRPr>
          </a:p>
        </p:txBody>
      </p:sp>
      <p:pic>
        <p:nvPicPr>
          <p:cNvPr id="2062" name="Picture 14" descr="logo_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19200"/>
            <a:ext cx="3365500" cy="127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6114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274638"/>
            <a:ext cx="8229600" cy="1143000"/>
          </a:xfrm>
        </p:spPr>
        <p:txBody>
          <a:bodyPr/>
          <a:lstStyle/>
          <a:p>
            <a:r>
              <a:rPr lang="en-US"/>
              <a:t>Net Income vs. Gross Income</a:t>
            </a:r>
          </a:p>
        </p:txBody>
      </p:sp>
      <p:sp>
        <p:nvSpPr>
          <p:cNvPr id="5123" name="Rectangle 3"/>
          <p:cNvSpPr>
            <a:spLocks noGrp="1" noChangeArrowheads="1"/>
          </p:cNvSpPr>
          <p:nvPr>
            <p:ph type="body" idx="1"/>
          </p:nvPr>
        </p:nvSpPr>
        <p:spPr>
          <a:xfrm>
            <a:off x="685800" y="1828800"/>
            <a:ext cx="7848600" cy="4114800"/>
          </a:xfrm>
        </p:spPr>
        <p:txBody>
          <a:bodyPr/>
          <a:lstStyle/>
          <a:p>
            <a:r>
              <a:rPr lang="en-US" b="1" i="1" dirty="0"/>
              <a:t>Gross income</a:t>
            </a:r>
            <a:r>
              <a:rPr lang="en-US" dirty="0"/>
              <a:t> is the total amount a worker is paid before any required or voluntary deductions are made.</a:t>
            </a:r>
          </a:p>
          <a:p>
            <a:r>
              <a:rPr lang="en-US" b="1" i="1" dirty="0"/>
              <a:t>Net income</a:t>
            </a:r>
            <a:r>
              <a:rPr lang="en-US" dirty="0"/>
              <a:t>, also called </a:t>
            </a:r>
            <a:r>
              <a:rPr lang="ja-JP" altLang="en-US" dirty="0">
                <a:latin typeface="Arial"/>
              </a:rPr>
              <a:t>“</a:t>
            </a:r>
            <a:r>
              <a:rPr lang="en-US" dirty="0"/>
              <a:t>take home pay,</a:t>
            </a:r>
            <a:r>
              <a:rPr lang="ja-JP" altLang="en-US" dirty="0">
                <a:latin typeface="Arial"/>
              </a:rPr>
              <a:t>”</a:t>
            </a:r>
            <a:r>
              <a:rPr lang="en-US" dirty="0"/>
              <a:t> is the amount a person receives when he cashes or deposits his check.  It is the remaining amount after deductions are made.</a:t>
            </a:r>
          </a:p>
        </p:txBody>
      </p:sp>
    </p:spTree>
    <p:extLst>
      <p:ext uri="{BB962C8B-B14F-4D97-AF65-F5344CB8AC3E}">
        <p14:creationId xmlns:p14="http://schemas.microsoft.com/office/powerpoint/2010/main" val="10738563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endParaRPr lang="en-US"/>
          </a:p>
        </p:txBody>
      </p:sp>
      <p:sp>
        <p:nvSpPr>
          <p:cNvPr id="56323" name="Rectangle 3"/>
          <p:cNvSpPr>
            <a:spLocks noGrp="1" noChangeArrowheads="1"/>
          </p:cNvSpPr>
          <p:nvPr>
            <p:ph type="body" idx="1"/>
          </p:nvPr>
        </p:nvSpPr>
        <p:spPr>
          <a:xfrm>
            <a:off x="-304800" y="1447800"/>
            <a:ext cx="7848600" cy="4525963"/>
          </a:xfrm>
        </p:spPr>
        <p:txBody>
          <a:bodyPr>
            <a:normAutofit lnSpcReduction="10000"/>
          </a:bodyPr>
          <a:lstStyle/>
          <a:p>
            <a:pPr algn="r">
              <a:buFontTx/>
              <a:buNone/>
            </a:pPr>
            <a:r>
              <a:rPr lang="en-US" sz="7200"/>
              <a:t>Gross Income</a:t>
            </a:r>
          </a:p>
          <a:p>
            <a:pPr algn="r">
              <a:buFontTx/>
              <a:buNone/>
            </a:pPr>
            <a:r>
              <a:rPr lang="en-US" sz="7200" u="sng"/>
              <a:t>      -   Deductions</a:t>
            </a:r>
          </a:p>
          <a:p>
            <a:pPr algn="r">
              <a:buFontTx/>
              <a:buNone/>
            </a:pPr>
            <a:r>
              <a:rPr lang="en-US" sz="7200"/>
              <a:t>Net Income</a:t>
            </a:r>
          </a:p>
        </p:txBody>
      </p:sp>
    </p:spTree>
    <p:extLst>
      <p:ext uri="{BB962C8B-B14F-4D97-AF65-F5344CB8AC3E}">
        <p14:creationId xmlns:p14="http://schemas.microsoft.com/office/powerpoint/2010/main" val="977287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274638"/>
            <a:ext cx="8229600" cy="1143000"/>
          </a:xfrm>
        </p:spPr>
        <p:txBody>
          <a:bodyPr/>
          <a:lstStyle/>
          <a:p>
            <a:r>
              <a:rPr lang="en-US"/>
              <a:t>Required Payroll Deductions</a:t>
            </a:r>
          </a:p>
        </p:txBody>
      </p:sp>
      <p:sp>
        <p:nvSpPr>
          <p:cNvPr id="6147" name="Rectangle 3"/>
          <p:cNvSpPr>
            <a:spLocks noGrp="1" noChangeArrowheads="1"/>
          </p:cNvSpPr>
          <p:nvPr>
            <p:ph type="body" idx="1"/>
          </p:nvPr>
        </p:nvSpPr>
        <p:spPr/>
        <p:txBody>
          <a:bodyPr/>
          <a:lstStyle/>
          <a:p>
            <a:r>
              <a:rPr lang="en-US"/>
              <a:t>By law, employers must pay taxes deducted from employee paychecks.  The most common taxes are federal and state, and sometimes cities have their own local taxes.  In addition, employees have to pay a Social Security Tax (FICA), and Medicare tax contribution with each paycheck.</a:t>
            </a:r>
          </a:p>
        </p:txBody>
      </p:sp>
    </p:spTree>
    <p:extLst>
      <p:ext uri="{BB962C8B-B14F-4D97-AF65-F5344CB8AC3E}">
        <p14:creationId xmlns:p14="http://schemas.microsoft.com/office/powerpoint/2010/main" val="13897612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1043490" y="617356"/>
            <a:ext cx="7024744" cy="1143000"/>
          </a:xfrm>
        </p:spPr>
        <p:txBody>
          <a:bodyPr>
            <a:normAutofit fontScale="90000"/>
          </a:bodyPr>
          <a:lstStyle/>
          <a:p>
            <a:r>
              <a:rPr lang="en-US" dirty="0"/>
              <a:t>The Decision-Making Process</a:t>
            </a:r>
          </a:p>
        </p:txBody>
      </p:sp>
      <p:sp>
        <p:nvSpPr>
          <p:cNvPr id="7173" name="Rectangle 5"/>
          <p:cNvSpPr>
            <a:spLocks noGrp="1" noChangeArrowheads="1"/>
          </p:cNvSpPr>
          <p:nvPr>
            <p:ph type="body" idx="1"/>
          </p:nvPr>
        </p:nvSpPr>
        <p:spPr>
          <a:xfrm>
            <a:off x="607647" y="1608015"/>
            <a:ext cx="8229600" cy="4495800"/>
          </a:xfrm>
        </p:spPr>
        <p:txBody>
          <a:bodyPr>
            <a:normAutofit lnSpcReduction="10000"/>
          </a:bodyPr>
          <a:lstStyle/>
          <a:p>
            <a:pPr>
              <a:lnSpc>
                <a:spcPct val="160000"/>
              </a:lnSpc>
            </a:pPr>
            <a:r>
              <a:rPr lang="en-US" sz="2800" b="1" dirty="0"/>
              <a:t>Identify the problem</a:t>
            </a:r>
          </a:p>
          <a:p>
            <a:pPr>
              <a:lnSpc>
                <a:spcPct val="160000"/>
              </a:lnSpc>
            </a:pPr>
            <a:r>
              <a:rPr lang="en-US" sz="2800" b="1" dirty="0"/>
              <a:t>Gather information and list possible alternatives</a:t>
            </a:r>
          </a:p>
          <a:p>
            <a:pPr>
              <a:lnSpc>
                <a:spcPct val="160000"/>
              </a:lnSpc>
            </a:pPr>
            <a:r>
              <a:rPr lang="en-US" sz="2800" b="1" dirty="0"/>
              <a:t>Consider consequences of each alternative</a:t>
            </a:r>
          </a:p>
          <a:p>
            <a:pPr>
              <a:lnSpc>
                <a:spcPct val="160000"/>
              </a:lnSpc>
            </a:pPr>
            <a:r>
              <a:rPr lang="en-US" sz="2800" b="1" dirty="0"/>
              <a:t>Select the best course of action</a:t>
            </a:r>
          </a:p>
          <a:p>
            <a:pPr>
              <a:lnSpc>
                <a:spcPct val="160000"/>
              </a:lnSpc>
            </a:pPr>
            <a:r>
              <a:rPr lang="en-US" sz="2800" b="1" dirty="0"/>
              <a:t>Evaluate the results</a:t>
            </a:r>
          </a:p>
        </p:txBody>
      </p:sp>
    </p:spTree>
    <p:extLst>
      <p:ext uri="{BB962C8B-B14F-4D97-AF65-F5344CB8AC3E}">
        <p14:creationId xmlns:p14="http://schemas.microsoft.com/office/powerpoint/2010/main" val="22909199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animEffect transition="in" filter="strips(downLeft)">
                                      <p:cBhvr>
                                        <p:cTn id="7" dur="500"/>
                                        <p:tgtEl>
                                          <p:spTgt spid="717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173">
                                            <p:txEl>
                                              <p:pRg st="1" end="1"/>
                                            </p:txEl>
                                          </p:spTgt>
                                        </p:tgtEl>
                                        <p:attrNameLst>
                                          <p:attrName>style.visibility</p:attrName>
                                        </p:attrNameLst>
                                      </p:cBhvr>
                                      <p:to>
                                        <p:strVal val="visible"/>
                                      </p:to>
                                    </p:set>
                                    <p:animEffect transition="in" filter="strips(downLeft)">
                                      <p:cBhvr>
                                        <p:cTn id="12" dur="500"/>
                                        <p:tgtEl>
                                          <p:spTgt spid="717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7173">
                                            <p:txEl>
                                              <p:pRg st="2" end="2"/>
                                            </p:txEl>
                                          </p:spTgt>
                                        </p:tgtEl>
                                        <p:attrNameLst>
                                          <p:attrName>style.visibility</p:attrName>
                                        </p:attrNameLst>
                                      </p:cBhvr>
                                      <p:to>
                                        <p:strVal val="visible"/>
                                      </p:to>
                                    </p:set>
                                    <p:animEffect transition="in" filter="strips(downLeft)">
                                      <p:cBhvr>
                                        <p:cTn id="17" dur="500"/>
                                        <p:tgtEl>
                                          <p:spTgt spid="717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173">
                                            <p:txEl>
                                              <p:pRg st="3" end="3"/>
                                            </p:txEl>
                                          </p:spTgt>
                                        </p:tgtEl>
                                        <p:attrNameLst>
                                          <p:attrName>style.visibility</p:attrName>
                                        </p:attrNameLst>
                                      </p:cBhvr>
                                      <p:to>
                                        <p:strVal val="visible"/>
                                      </p:to>
                                    </p:set>
                                    <p:animEffect transition="in" filter="strips(downLeft)">
                                      <p:cBhvr>
                                        <p:cTn id="22" dur="500"/>
                                        <p:tgtEl>
                                          <p:spTgt spid="717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7173">
                                            <p:txEl>
                                              <p:pRg st="4" end="4"/>
                                            </p:txEl>
                                          </p:spTgt>
                                        </p:tgtEl>
                                        <p:attrNameLst>
                                          <p:attrName>style.visibility</p:attrName>
                                        </p:attrNameLst>
                                      </p:cBhvr>
                                      <p:to>
                                        <p:strVal val="visible"/>
                                      </p:to>
                                    </p:set>
                                    <p:animEffect transition="in" filter="strips(downLeft)">
                                      <p:cBhvr>
                                        <p:cTn id="27" dur="500"/>
                                        <p:tgtEl>
                                          <p:spTgt spid="71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43490" y="822794"/>
            <a:ext cx="7024744" cy="1143000"/>
          </a:xfrm>
        </p:spPr>
        <p:txBody>
          <a:bodyPr>
            <a:normAutofit fontScale="90000"/>
          </a:bodyPr>
          <a:lstStyle/>
          <a:p>
            <a:r>
              <a:rPr lang="en-US" dirty="0"/>
              <a:t>Voluntary Payroll Deductions</a:t>
            </a:r>
          </a:p>
        </p:txBody>
      </p:sp>
      <p:sp>
        <p:nvSpPr>
          <p:cNvPr id="7171" name="Rectangle 3"/>
          <p:cNvSpPr>
            <a:spLocks noGrp="1" noChangeArrowheads="1"/>
          </p:cNvSpPr>
          <p:nvPr>
            <p:ph type="body" idx="1"/>
          </p:nvPr>
        </p:nvSpPr>
        <p:spPr>
          <a:xfrm>
            <a:off x="1043490" y="2670584"/>
            <a:ext cx="7467600" cy="4525962"/>
          </a:xfrm>
        </p:spPr>
        <p:txBody>
          <a:bodyPr/>
          <a:lstStyle/>
          <a:p>
            <a:r>
              <a:rPr lang="en-US" dirty="0"/>
              <a:t>Health Insurance</a:t>
            </a:r>
          </a:p>
          <a:p>
            <a:r>
              <a:rPr lang="en-US" dirty="0"/>
              <a:t>Retirement Savings</a:t>
            </a:r>
          </a:p>
          <a:p>
            <a:r>
              <a:rPr lang="en-US" dirty="0"/>
              <a:t>Union Dues</a:t>
            </a:r>
          </a:p>
          <a:p>
            <a:r>
              <a:rPr lang="en-US" dirty="0"/>
              <a:t>Charitable Contributions</a:t>
            </a:r>
          </a:p>
        </p:txBody>
      </p:sp>
    </p:spTree>
    <p:extLst>
      <p:ext uri="{BB962C8B-B14F-4D97-AF65-F5344CB8AC3E}">
        <p14:creationId xmlns:p14="http://schemas.microsoft.com/office/powerpoint/2010/main" val="265454928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What are taxes?</a:t>
            </a:r>
          </a:p>
        </p:txBody>
      </p:sp>
      <p:sp>
        <p:nvSpPr>
          <p:cNvPr id="9219" name="Rectangle 3"/>
          <p:cNvSpPr>
            <a:spLocks noGrp="1" noChangeArrowheads="1"/>
          </p:cNvSpPr>
          <p:nvPr>
            <p:ph type="body" idx="1"/>
          </p:nvPr>
        </p:nvSpPr>
        <p:spPr/>
        <p:txBody>
          <a:bodyPr/>
          <a:lstStyle/>
          <a:p>
            <a:pPr fontAlgn="t"/>
            <a:r>
              <a:rPr lang="en-US">
                <a:cs typeface="Arial" charset="0"/>
              </a:rPr>
              <a:t>Taxes are required contributions to state revenue, levied by the government on personal income and business profits or added to the cost of some goods, services, and transactions. </a:t>
            </a:r>
          </a:p>
        </p:txBody>
      </p:sp>
    </p:spTree>
    <p:extLst>
      <p:ext uri="{BB962C8B-B14F-4D97-AF65-F5344CB8AC3E}">
        <p14:creationId xmlns:p14="http://schemas.microsoft.com/office/powerpoint/2010/main" val="143611963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2000" y="762000"/>
            <a:ext cx="7543800" cy="990600"/>
          </a:xfrm>
        </p:spPr>
        <p:txBody>
          <a:bodyPr/>
          <a:lstStyle/>
          <a:p>
            <a:r>
              <a:rPr lang="en-US"/>
              <a:t>State &amp; Federal Income Tax</a:t>
            </a:r>
          </a:p>
        </p:txBody>
      </p:sp>
      <p:sp>
        <p:nvSpPr>
          <p:cNvPr id="11268" name="Rectangle 4"/>
          <p:cNvSpPr>
            <a:spLocks noGrp="1" noChangeArrowheads="1"/>
          </p:cNvSpPr>
          <p:nvPr>
            <p:ph type="body" idx="1"/>
          </p:nvPr>
        </p:nvSpPr>
        <p:spPr/>
        <p:txBody>
          <a:bodyPr/>
          <a:lstStyle/>
          <a:p>
            <a:endParaRPr lang="en-US"/>
          </a:p>
        </p:txBody>
      </p:sp>
      <p:pic>
        <p:nvPicPr>
          <p:cNvPr id="11270" name="Picture 6"/>
          <p:cNvPicPr>
            <a:picLocks noChangeAspect="1" noChangeArrowheads="1"/>
          </p:cNvPicPr>
          <p:nvPr/>
        </p:nvPicPr>
        <p:blipFill>
          <a:blip r:embed="rId3">
            <a:extLst>
              <a:ext uri="{28A0092B-C50C-407E-A947-70E740481C1C}">
                <a14:useLocalDpi xmlns:a14="http://schemas.microsoft.com/office/drawing/2010/main" val="0"/>
              </a:ext>
            </a:extLst>
          </a:blip>
          <a:srcRect l="4744" t="23592" r="2858" b="6310"/>
          <a:stretch>
            <a:fillRect/>
          </a:stretch>
        </p:blipFill>
        <p:spPr bwMode="auto">
          <a:xfrm>
            <a:off x="455613" y="1751013"/>
            <a:ext cx="8307387" cy="393858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97030008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76645" y="228600"/>
            <a:ext cx="8229600" cy="1143000"/>
          </a:xfrm>
        </p:spPr>
        <p:txBody>
          <a:bodyPr/>
          <a:lstStyle/>
          <a:p>
            <a:r>
              <a:rPr lang="en-US" dirty="0"/>
              <a:t>Social Security</a:t>
            </a:r>
          </a:p>
        </p:txBody>
      </p:sp>
      <p:sp>
        <p:nvSpPr>
          <p:cNvPr id="12291" name="Rectangle 3"/>
          <p:cNvSpPr>
            <a:spLocks noGrp="1" noChangeArrowheads="1"/>
          </p:cNvSpPr>
          <p:nvPr>
            <p:ph type="body" idx="1"/>
          </p:nvPr>
        </p:nvSpPr>
        <p:spPr>
          <a:xfrm>
            <a:off x="914400" y="1600200"/>
            <a:ext cx="4706938" cy="4525963"/>
          </a:xfrm>
        </p:spPr>
        <p:txBody>
          <a:bodyPr/>
          <a:lstStyle/>
          <a:p>
            <a:pPr>
              <a:lnSpc>
                <a:spcPct val="90000"/>
              </a:lnSpc>
              <a:buFontTx/>
              <a:buNone/>
            </a:pPr>
            <a:r>
              <a:rPr lang="en-US" sz="2800">
                <a:cs typeface="Arial" charset="0"/>
              </a:rPr>
              <a:t>The Social Security tax is also called the FICA tax. </a:t>
            </a:r>
          </a:p>
          <a:p>
            <a:pPr algn="ctr">
              <a:lnSpc>
                <a:spcPct val="90000"/>
              </a:lnSpc>
              <a:buFontTx/>
              <a:buNone/>
            </a:pPr>
            <a:r>
              <a:rPr lang="en-US" sz="1800" i="1">
                <a:solidFill>
                  <a:schemeClr val="accent2"/>
                </a:solidFill>
                <a:cs typeface="Arial" charset="0"/>
              </a:rPr>
              <a:t>(Federal Insurance Contributions Act)</a:t>
            </a:r>
            <a:r>
              <a:rPr lang="en-US" sz="2800" i="1">
                <a:solidFill>
                  <a:schemeClr val="accent2"/>
                </a:solidFill>
                <a:cs typeface="Arial" charset="0"/>
              </a:rPr>
              <a:t> </a:t>
            </a:r>
          </a:p>
          <a:p>
            <a:pPr>
              <a:lnSpc>
                <a:spcPct val="90000"/>
              </a:lnSpc>
              <a:buFontTx/>
              <a:buNone/>
            </a:pPr>
            <a:r>
              <a:rPr lang="en-US" sz="2800">
                <a:cs typeface="Arial" charset="0"/>
              </a:rPr>
              <a:t>Social Security taxes provide the following benefits for employees and their dependents: </a:t>
            </a:r>
            <a:br>
              <a:rPr lang="en-US" sz="2800">
                <a:cs typeface="Arial" charset="0"/>
              </a:rPr>
            </a:br>
            <a:r>
              <a:rPr lang="en-US" sz="2000">
                <a:latin typeface="Gill Sans MT"/>
                <a:cs typeface="Arial" charset="0"/>
              </a:rPr>
              <a:t>•</a:t>
            </a:r>
            <a:r>
              <a:rPr lang="en-US" sz="2000">
                <a:cs typeface="Arial" charset="0"/>
              </a:rPr>
              <a:t> retirement benefits </a:t>
            </a:r>
            <a:br>
              <a:rPr lang="en-US" sz="2000">
                <a:cs typeface="Arial" charset="0"/>
              </a:rPr>
            </a:br>
            <a:r>
              <a:rPr lang="en-US" sz="2000">
                <a:latin typeface="Gill Sans MT"/>
                <a:cs typeface="Arial" charset="0"/>
              </a:rPr>
              <a:t>•</a:t>
            </a:r>
            <a:r>
              <a:rPr lang="en-US" sz="2000">
                <a:cs typeface="Arial" charset="0"/>
              </a:rPr>
              <a:t> benefits for the dependents of 	retired workers </a:t>
            </a:r>
            <a:br>
              <a:rPr lang="en-US" sz="2000">
                <a:cs typeface="Arial" charset="0"/>
              </a:rPr>
            </a:br>
            <a:r>
              <a:rPr lang="en-US" sz="2000">
                <a:latin typeface="Gill Sans MT"/>
                <a:cs typeface="Arial" charset="0"/>
              </a:rPr>
              <a:t>•</a:t>
            </a:r>
            <a:r>
              <a:rPr lang="en-US" sz="2000">
                <a:cs typeface="Arial" charset="0"/>
              </a:rPr>
              <a:t> benefits for the disabled and their 	dependents </a:t>
            </a:r>
          </a:p>
        </p:txBody>
      </p:sp>
      <p:pic>
        <p:nvPicPr>
          <p:cNvPr id="12293" name="Picture 5" descr="MPj04223920000[1]"/>
          <p:cNvPicPr>
            <a:picLocks noChangeAspect="1" noChangeArrowheads="1"/>
          </p:cNvPicPr>
          <p:nvPr/>
        </p:nvPicPr>
        <p:blipFill>
          <a:blip r:embed="rId3">
            <a:extLst>
              <a:ext uri="{28A0092B-C50C-407E-A947-70E740481C1C}">
                <a14:useLocalDpi xmlns:a14="http://schemas.microsoft.com/office/drawing/2010/main" val="0"/>
              </a:ext>
            </a:extLst>
          </a:blip>
          <a:srcRect l="19994"/>
          <a:stretch>
            <a:fillRect/>
          </a:stretch>
        </p:blipFill>
        <p:spPr bwMode="auto">
          <a:xfrm>
            <a:off x="5972175" y="-76200"/>
            <a:ext cx="3781425" cy="708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79501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Medicare</a:t>
            </a:r>
          </a:p>
        </p:txBody>
      </p:sp>
      <p:sp>
        <p:nvSpPr>
          <p:cNvPr id="13315" name="Rectangle 3"/>
          <p:cNvSpPr>
            <a:spLocks noGrp="1" noChangeArrowheads="1"/>
          </p:cNvSpPr>
          <p:nvPr>
            <p:ph type="body" idx="1"/>
          </p:nvPr>
        </p:nvSpPr>
        <p:spPr/>
        <p:txBody>
          <a:bodyPr/>
          <a:lstStyle/>
          <a:p>
            <a:r>
              <a:rPr lang="en-US" dirty="0">
                <a:cs typeface="Arial" charset="0"/>
              </a:rPr>
              <a:t>The </a:t>
            </a:r>
            <a:r>
              <a:rPr lang="en-US" b="1" i="1" dirty="0">
                <a:cs typeface="Arial" charset="0"/>
              </a:rPr>
              <a:t>Medicare tax</a:t>
            </a:r>
            <a:r>
              <a:rPr lang="en-US" dirty="0">
                <a:cs typeface="Arial" charset="0"/>
              </a:rPr>
              <a:t> is used to provide medical benefits for certain individuals when they reach age 65. Workers, retired workers, and the spouses of workers and retired workers are eligible to receive Medicare benefits upon reaching age 65. </a:t>
            </a:r>
          </a:p>
        </p:txBody>
      </p:sp>
    </p:spTree>
    <p:extLst>
      <p:ext uri="{BB962C8B-B14F-4D97-AF65-F5344CB8AC3E}">
        <p14:creationId xmlns:p14="http://schemas.microsoft.com/office/powerpoint/2010/main" val="169698481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Other Taxes</a:t>
            </a:r>
          </a:p>
        </p:txBody>
      </p:sp>
      <p:sp>
        <p:nvSpPr>
          <p:cNvPr id="16387" name="Rectangle 3"/>
          <p:cNvSpPr>
            <a:spLocks noGrp="1" noChangeArrowheads="1"/>
          </p:cNvSpPr>
          <p:nvPr>
            <p:ph type="body" idx="1"/>
          </p:nvPr>
        </p:nvSpPr>
        <p:spPr/>
        <p:txBody>
          <a:bodyPr/>
          <a:lstStyle/>
          <a:p>
            <a:r>
              <a:rPr lang="en-US"/>
              <a:t>Property tax</a:t>
            </a:r>
          </a:p>
          <a:p>
            <a:r>
              <a:rPr lang="en-US"/>
              <a:t>Sales tax</a:t>
            </a:r>
          </a:p>
          <a:p>
            <a:r>
              <a:rPr lang="en-US"/>
              <a:t>Gasoline tax</a:t>
            </a:r>
          </a:p>
          <a:p>
            <a:r>
              <a:rPr lang="en-US"/>
              <a:t>Local/City taxes</a:t>
            </a:r>
          </a:p>
        </p:txBody>
      </p:sp>
      <p:pic>
        <p:nvPicPr>
          <p:cNvPr id="16388" name="Picture 4" descr="MPj0422729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00200"/>
            <a:ext cx="54864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83660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en-US"/>
              <a:t>What is tax</a:t>
            </a:r>
            <a:br>
              <a:rPr lang="en-US"/>
            </a:br>
            <a:r>
              <a:rPr lang="en-US"/>
              <a:t>money used for?</a:t>
            </a:r>
          </a:p>
        </p:txBody>
      </p:sp>
      <p:sp>
        <p:nvSpPr>
          <p:cNvPr id="17411" name="Rectangle 3"/>
          <p:cNvSpPr>
            <a:spLocks noGrp="1" noChangeArrowheads="1"/>
          </p:cNvSpPr>
          <p:nvPr>
            <p:ph type="body" idx="1"/>
          </p:nvPr>
        </p:nvSpPr>
        <p:spPr/>
        <p:txBody>
          <a:bodyPr>
            <a:normAutofit fontScale="85000" lnSpcReduction="10000"/>
          </a:bodyPr>
          <a:lstStyle/>
          <a:p>
            <a:pPr>
              <a:lnSpc>
                <a:spcPct val="90000"/>
              </a:lnSpc>
            </a:pPr>
            <a:r>
              <a:rPr lang="en-US" sz="2400"/>
              <a:t>Bridges</a:t>
            </a:r>
          </a:p>
          <a:p>
            <a:pPr>
              <a:lnSpc>
                <a:spcPct val="90000"/>
              </a:lnSpc>
            </a:pPr>
            <a:r>
              <a:rPr lang="en-US" sz="2400"/>
              <a:t>Road maintenance</a:t>
            </a:r>
          </a:p>
          <a:p>
            <a:pPr>
              <a:lnSpc>
                <a:spcPct val="90000"/>
              </a:lnSpc>
            </a:pPr>
            <a:r>
              <a:rPr lang="en-US" sz="2400"/>
              <a:t>Research</a:t>
            </a:r>
          </a:p>
          <a:p>
            <a:pPr>
              <a:lnSpc>
                <a:spcPct val="90000"/>
              </a:lnSpc>
            </a:pPr>
            <a:r>
              <a:rPr lang="en-US" sz="2400"/>
              <a:t>Education</a:t>
            </a:r>
          </a:p>
          <a:p>
            <a:pPr>
              <a:lnSpc>
                <a:spcPct val="90000"/>
              </a:lnSpc>
            </a:pPr>
            <a:r>
              <a:rPr lang="en-US" sz="2400"/>
              <a:t>Armed services, national defense, veterans, and foreign affairs</a:t>
            </a:r>
          </a:p>
          <a:p>
            <a:pPr>
              <a:lnSpc>
                <a:spcPct val="90000"/>
              </a:lnSpc>
            </a:pPr>
            <a:r>
              <a:rPr lang="en-US" sz="2400"/>
              <a:t>Retirement income for elderly</a:t>
            </a:r>
          </a:p>
          <a:p>
            <a:pPr>
              <a:lnSpc>
                <a:spcPct val="90000"/>
              </a:lnSpc>
            </a:pPr>
            <a:r>
              <a:rPr lang="en-US" sz="2400"/>
              <a:t>Social programs</a:t>
            </a:r>
          </a:p>
          <a:p>
            <a:pPr>
              <a:lnSpc>
                <a:spcPct val="90000"/>
              </a:lnSpc>
            </a:pPr>
            <a:r>
              <a:rPr lang="en-US" sz="2400"/>
              <a:t>Physical, human, and community development</a:t>
            </a:r>
          </a:p>
          <a:p>
            <a:pPr>
              <a:lnSpc>
                <a:spcPct val="90000"/>
              </a:lnSpc>
            </a:pPr>
            <a:r>
              <a:rPr lang="en-US" sz="2400"/>
              <a:t>Law enforcement</a:t>
            </a:r>
          </a:p>
          <a:p>
            <a:pPr>
              <a:lnSpc>
                <a:spcPct val="90000"/>
              </a:lnSpc>
            </a:pPr>
            <a:r>
              <a:rPr lang="en-US" sz="2400"/>
              <a:t>Interest on the national debt</a:t>
            </a:r>
          </a:p>
          <a:p>
            <a:pPr>
              <a:lnSpc>
                <a:spcPct val="90000"/>
              </a:lnSpc>
              <a:buFontTx/>
              <a:buNone/>
            </a:pPr>
            <a:endParaRPr lang="en-US" sz="2400"/>
          </a:p>
        </p:txBody>
      </p:sp>
    </p:spTree>
    <p:extLst>
      <p:ext uri="{BB962C8B-B14F-4D97-AF65-F5344CB8AC3E}">
        <p14:creationId xmlns:p14="http://schemas.microsoft.com/office/powerpoint/2010/main" val="132792889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43490" y="730091"/>
            <a:ext cx="7024744" cy="1143000"/>
          </a:xfrm>
        </p:spPr>
        <p:txBody>
          <a:bodyPr/>
          <a:lstStyle/>
          <a:p>
            <a:r>
              <a:rPr lang="en-US" dirty="0"/>
              <a:t>Tax Forms</a:t>
            </a:r>
          </a:p>
        </p:txBody>
      </p:sp>
      <p:sp>
        <p:nvSpPr>
          <p:cNvPr id="46083" name="Rectangle 3"/>
          <p:cNvSpPr>
            <a:spLocks noGrp="1" noChangeArrowheads="1"/>
          </p:cNvSpPr>
          <p:nvPr>
            <p:ph type="body" idx="1"/>
          </p:nvPr>
        </p:nvSpPr>
        <p:spPr>
          <a:xfrm>
            <a:off x="838200" y="1828800"/>
            <a:ext cx="4114800" cy="4525963"/>
          </a:xfrm>
        </p:spPr>
        <p:txBody>
          <a:bodyPr/>
          <a:lstStyle/>
          <a:p>
            <a:r>
              <a:rPr lang="en-US"/>
              <a:t>Federal Tax</a:t>
            </a:r>
          </a:p>
          <a:p>
            <a:pPr lvl="1"/>
            <a:r>
              <a:rPr lang="en-US"/>
              <a:t>W-4</a:t>
            </a:r>
          </a:p>
          <a:p>
            <a:pPr lvl="1"/>
            <a:r>
              <a:rPr lang="en-US"/>
              <a:t>I-9</a:t>
            </a:r>
          </a:p>
          <a:p>
            <a:pPr lvl="1"/>
            <a:r>
              <a:rPr lang="en-US"/>
              <a:t>W-2</a:t>
            </a:r>
          </a:p>
          <a:p>
            <a:pPr lvl="1"/>
            <a:r>
              <a:rPr lang="en-US"/>
              <a:t>1040EZ</a:t>
            </a:r>
          </a:p>
          <a:p>
            <a:pPr>
              <a:buFontTx/>
              <a:buNone/>
            </a:pPr>
            <a:endParaRPr lang="en-US"/>
          </a:p>
        </p:txBody>
      </p:sp>
      <p:sp>
        <p:nvSpPr>
          <p:cNvPr id="46084" name="Rectangle 4"/>
          <p:cNvSpPr>
            <a:spLocks noChangeArrowheads="1"/>
          </p:cNvSpPr>
          <p:nvPr/>
        </p:nvSpPr>
        <p:spPr bwMode="auto">
          <a:xfrm>
            <a:off x="4572000" y="1828800"/>
            <a:ext cx="4114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FontTx/>
              <a:buChar char="•"/>
            </a:pPr>
            <a:r>
              <a:rPr lang="en-US" sz="3200">
                <a:solidFill>
                  <a:srgbClr val="0099FF"/>
                </a:solidFill>
                <a:latin typeface="Candara" charset="0"/>
              </a:rPr>
              <a:t>Utah State Tax Form</a:t>
            </a:r>
          </a:p>
          <a:p>
            <a:pPr marL="742950" lvl="1" indent="-285750">
              <a:spcBef>
                <a:spcPct val="20000"/>
              </a:spcBef>
              <a:buFontTx/>
              <a:buChar char="–"/>
            </a:pPr>
            <a:r>
              <a:rPr lang="en-US" sz="2800">
                <a:solidFill>
                  <a:srgbClr val="0099FF"/>
                </a:solidFill>
                <a:latin typeface="Candara" charset="0"/>
              </a:rPr>
              <a:t>TC-40</a:t>
            </a:r>
          </a:p>
        </p:txBody>
      </p:sp>
    </p:spTree>
    <p:extLst>
      <p:ext uri="{BB962C8B-B14F-4D97-AF65-F5344CB8AC3E}">
        <p14:creationId xmlns:p14="http://schemas.microsoft.com/office/powerpoint/2010/main" val="294230346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43490" y="290134"/>
            <a:ext cx="7024744" cy="1143000"/>
          </a:xfrm>
        </p:spPr>
        <p:txBody>
          <a:bodyPr/>
          <a:lstStyle/>
          <a:p>
            <a:r>
              <a:rPr lang="en-US" dirty="0">
                <a:solidFill>
                  <a:srgbClr val="000033"/>
                </a:solidFill>
                <a:cs typeface="Arial" charset="0"/>
              </a:rPr>
              <a:t>W4</a:t>
            </a:r>
          </a:p>
        </p:txBody>
      </p:sp>
      <p:sp>
        <p:nvSpPr>
          <p:cNvPr id="22531" name="Rectangle 3"/>
          <p:cNvSpPr>
            <a:spLocks noChangeArrowheads="1"/>
          </p:cNvSpPr>
          <p:nvPr/>
        </p:nvSpPr>
        <p:spPr bwMode="auto">
          <a:xfrm>
            <a:off x="977900" y="1595438"/>
            <a:ext cx="5286375" cy="235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22533" name="Rectangle 5"/>
          <p:cNvSpPr>
            <a:spLocks noGrp="1" noChangeArrowheads="1"/>
          </p:cNvSpPr>
          <p:nvPr>
            <p:ph type="body" idx="1"/>
          </p:nvPr>
        </p:nvSpPr>
        <p:spPr>
          <a:xfrm>
            <a:off x="977900" y="1433134"/>
            <a:ext cx="7467600" cy="1447800"/>
          </a:xfrm>
        </p:spPr>
        <p:txBody>
          <a:bodyPr/>
          <a:lstStyle/>
          <a:p>
            <a:pPr>
              <a:lnSpc>
                <a:spcPct val="90000"/>
              </a:lnSpc>
            </a:pPr>
            <a:r>
              <a:rPr lang="en-US" sz="2400" dirty="0"/>
              <a:t>You use W-4 Employee's Withholding Allowance Certificate Form to establish your withholding allowances for Federal income taxes. </a:t>
            </a:r>
          </a:p>
        </p:txBody>
      </p:sp>
      <p:sp>
        <p:nvSpPr>
          <p:cNvPr id="22534" name="Rectangle 6"/>
          <p:cNvSpPr>
            <a:spLocks noChangeArrowheads="1"/>
          </p:cNvSpPr>
          <p:nvPr/>
        </p:nvSpPr>
        <p:spPr bwMode="auto">
          <a:xfrm>
            <a:off x="7467600" y="3048000"/>
            <a:ext cx="4572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2535" name="Picture 7"/>
          <p:cNvPicPr>
            <a:picLocks noChangeAspect="1" noChangeArrowheads="1"/>
          </p:cNvPicPr>
          <p:nvPr/>
        </p:nvPicPr>
        <p:blipFill>
          <a:blip r:embed="rId3">
            <a:extLst>
              <a:ext uri="{28A0092B-C50C-407E-A947-70E740481C1C}">
                <a14:useLocalDpi xmlns:a14="http://schemas.microsoft.com/office/drawing/2010/main" val="0"/>
              </a:ext>
            </a:extLst>
          </a:blip>
          <a:srcRect l="6667" t="28394" r="5714" b="6096"/>
          <a:stretch>
            <a:fillRect/>
          </a:stretch>
        </p:blipFill>
        <p:spPr bwMode="auto">
          <a:xfrm>
            <a:off x="838200" y="2880934"/>
            <a:ext cx="7467600" cy="349091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95578759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I9</a:t>
            </a:r>
          </a:p>
        </p:txBody>
      </p:sp>
      <p:sp>
        <p:nvSpPr>
          <p:cNvPr id="49155" name="Rectangle 3"/>
          <p:cNvSpPr>
            <a:spLocks noGrp="1" noChangeArrowheads="1"/>
          </p:cNvSpPr>
          <p:nvPr>
            <p:ph type="body" idx="1"/>
          </p:nvPr>
        </p:nvSpPr>
        <p:spPr/>
        <p:txBody>
          <a:bodyPr>
            <a:normAutofit fontScale="85000" lnSpcReduction="20000"/>
          </a:bodyPr>
          <a:lstStyle/>
          <a:p>
            <a:r>
              <a:rPr lang="en-US" sz="2800"/>
              <a:t>An I-9 Form is the Employment Eligibility Verification Form required by the Immigration and Naturalization Services (INS) to verify your identity and your eligibility to work. </a:t>
            </a:r>
          </a:p>
          <a:p>
            <a:r>
              <a:rPr lang="en-US" sz="2800"/>
              <a:t>All employees must complete this form and provide valid original identifications. </a:t>
            </a:r>
          </a:p>
          <a:p>
            <a:r>
              <a:rPr lang="en-US" sz="2800"/>
              <a:t>You are not eligible for pay until Payroll Services receives a satisfactory I-9.</a:t>
            </a:r>
            <a:br>
              <a:rPr lang="en-US" sz="2800"/>
            </a:br>
            <a:endParaRPr lang="en-US" sz="2800"/>
          </a:p>
        </p:txBody>
      </p:sp>
    </p:spTree>
    <p:extLst>
      <p:ext uri="{BB962C8B-B14F-4D97-AF65-F5344CB8AC3E}">
        <p14:creationId xmlns:p14="http://schemas.microsoft.com/office/powerpoint/2010/main" val="10239414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43490" y="584141"/>
            <a:ext cx="7024744" cy="1143000"/>
          </a:xfrm>
        </p:spPr>
        <p:txBody>
          <a:bodyPr>
            <a:normAutofit fontScale="90000"/>
          </a:bodyPr>
          <a:lstStyle/>
          <a:p>
            <a:r>
              <a:rPr lang="en-US" dirty="0"/>
              <a:t>Factors that can</a:t>
            </a:r>
            <a:br>
              <a:rPr lang="en-US" dirty="0"/>
            </a:br>
            <a:r>
              <a:rPr lang="en-US" dirty="0"/>
              <a:t>Influence a Decision </a:t>
            </a:r>
          </a:p>
        </p:txBody>
      </p:sp>
      <p:sp>
        <p:nvSpPr>
          <p:cNvPr id="14343" name="Rectangle 7"/>
          <p:cNvSpPr>
            <a:spLocks noGrp="1" noChangeArrowheads="1"/>
          </p:cNvSpPr>
          <p:nvPr>
            <p:ph type="body" sz="half" idx="4294967295"/>
          </p:nvPr>
        </p:nvSpPr>
        <p:spPr>
          <a:xfrm>
            <a:off x="457200" y="1676400"/>
            <a:ext cx="8686800" cy="4953000"/>
          </a:xfrm>
          <a:prstGeom prst="rect">
            <a:avLst/>
          </a:prstGeom>
          <a:noFill/>
          <a:ln/>
        </p:spPr>
        <p:txBody>
          <a:bodyPr/>
          <a:lstStyle/>
          <a:p>
            <a:pPr marL="0" indent="0">
              <a:buClr>
                <a:schemeClr val="tx1"/>
              </a:buClr>
              <a:buFontTx/>
              <a:buAutoNum type="alphaUcPeriod"/>
            </a:pPr>
            <a:r>
              <a:rPr lang="en-US" sz="2400" b="1" dirty="0"/>
              <a:t> </a:t>
            </a:r>
            <a:r>
              <a:rPr lang="en-US" sz="2400" b="1" dirty="0">
                <a:solidFill>
                  <a:srgbClr val="FF9900"/>
                </a:solidFill>
              </a:rPr>
              <a:t>Values</a:t>
            </a:r>
            <a:endParaRPr lang="en-US" sz="2400" dirty="0">
              <a:solidFill>
                <a:srgbClr val="FF9900"/>
              </a:solidFill>
            </a:endParaRPr>
          </a:p>
          <a:p>
            <a:pPr marL="457200" lvl="1" indent="-165100">
              <a:buFont typeface="Wingdings" charset="0"/>
              <a:buChar char="§"/>
            </a:pPr>
            <a:r>
              <a:rPr lang="en-US" dirty="0"/>
              <a:t>What is important to your family, others in your culture?</a:t>
            </a:r>
          </a:p>
          <a:p>
            <a:pPr marL="0" indent="0">
              <a:buFont typeface="Wingdings" charset="0"/>
              <a:buNone/>
            </a:pPr>
            <a:r>
              <a:rPr lang="en-US" sz="2400" b="1" dirty="0"/>
              <a:t>B. </a:t>
            </a:r>
            <a:r>
              <a:rPr lang="en-US" sz="2400" b="1" dirty="0">
                <a:solidFill>
                  <a:srgbClr val="FF9900"/>
                </a:solidFill>
              </a:rPr>
              <a:t>Peers</a:t>
            </a:r>
          </a:p>
          <a:p>
            <a:pPr marL="457200" lvl="1" indent="-165100">
              <a:buFont typeface="Wingdings" charset="0"/>
              <a:buChar char="§"/>
            </a:pPr>
            <a:r>
              <a:rPr lang="en-US" dirty="0"/>
              <a:t>People you know</a:t>
            </a:r>
          </a:p>
          <a:p>
            <a:pPr marL="457200" lvl="1" indent="-165100">
              <a:buFont typeface="Wingdings" charset="0"/>
              <a:buChar char="§"/>
            </a:pPr>
            <a:r>
              <a:rPr lang="en-US" dirty="0"/>
              <a:t>Pressure for positive or negative behaviors</a:t>
            </a:r>
          </a:p>
          <a:p>
            <a:pPr marL="0" indent="0">
              <a:buClr>
                <a:schemeClr val="tx1"/>
              </a:buClr>
              <a:buFontTx/>
              <a:buNone/>
            </a:pPr>
            <a:r>
              <a:rPr lang="en-US" sz="2400" b="1" dirty="0"/>
              <a:t>C. </a:t>
            </a:r>
            <a:r>
              <a:rPr lang="en-US" sz="2400" b="1" dirty="0">
                <a:solidFill>
                  <a:srgbClr val="FF9900"/>
                </a:solidFill>
              </a:rPr>
              <a:t>Habits</a:t>
            </a:r>
          </a:p>
          <a:p>
            <a:pPr marL="457200" lvl="1" indent="-165100">
              <a:buFont typeface="Wingdings" charset="0"/>
              <a:buChar char="§"/>
            </a:pPr>
            <a:r>
              <a:rPr lang="en-US" dirty="0"/>
              <a:t>You are accustomed to doing it this way</a:t>
            </a:r>
          </a:p>
          <a:p>
            <a:pPr marL="0" indent="0">
              <a:buClr>
                <a:schemeClr val="tx1"/>
              </a:buClr>
              <a:buFont typeface="Wingdings" charset="0"/>
              <a:buNone/>
            </a:pPr>
            <a:r>
              <a:rPr lang="en-US" sz="2400" b="1" dirty="0"/>
              <a:t>D. </a:t>
            </a:r>
            <a:r>
              <a:rPr lang="en-US" sz="2400" b="1" dirty="0">
                <a:solidFill>
                  <a:srgbClr val="FF9900"/>
                </a:solidFill>
              </a:rPr>
              <a:t>Feelings</a:t>
            </a:r>
            <a:r>
              <a:rPr lang="en-US" sz="2400" b="1" dirty="0"/>
              <a:t> </a:t>
            </a:r>
            <a:r>
              <a:rPr lang="en-US" sz="2000" b="1" dirty="0"/>
              <a:t>(love, anger, frustration, ambivalence, rejection)</a:t>
            </a:r>
          </a:p>
          <a:p>
            <a:pPr marL="457200" lvl="1" indent="-165100">
              <a:buFont typeface="Wingdings" charset="0"/>
              <a:buChar char="§"/>
            </a:pPr>
            <a:r>
              <a:rPr lang="en-US" dirty="0"/>
              <a:t>If you do make a certain decision</a:t>
            </a:r>
          </a:p>
          <a:p>
            <a:pPr marL="457200" lvl="1" indent="-165100">
              <a:buFont typeface="Wingdings" charset="0"/>
              <a:buChar char="§"/>
            </a:pPr>
            <a:r>
              <a:rPr lang="en-US" dirty="0"/>
              <a:t>If you don</a:t>
            </a:r>
            <a:r>
              <a:rPr lang="ja-JP" altLang="en-US" dirty="0">
                <a:latin typeface="Arial"/>
              </a:rPr>
              <a:t>’</a:t>
            </a:r>
            <a:r>
              <a:rPr lang="en-US" dirty="0"/>
              <a:t>t make a certain decision</a:t>
            </a:r>
          </a:p>
          <a:p>
            <a:pPr marL="0" indent="0">
              <a:buClr>
                <a:schemeClr val="tx1"/>
              </a:buClr>
              <a:buFont typeface="Wingdings" charset="0"/>
              <a:buNone/>
            </a:pPr>
            <a:endParaRPr lang="en-US" dirty="0"/>
          </a:p>
          <a:p>
            <a:pPr marL="457200" lvl="1" indent="-165100"/>
            <a:endParaRPr lang="en-US" dirty="0"/>
          </a:p>
          <a:p>
            <a:pPr marL="457200" lvl="1" indent="-165100">
              <a:buFontTx/>
              <a:buNone/>
            </a:pPr>
            <a:endParaRPr lang="en-US" sz="1600" dirty="0"/>
          </a:p>
        </p:txBody>
      </p:sp>
    </p:spTree>
    <p:extLst>
      <p:ext uri="{BB962C8B-B14F-4D97-AF65-F5344CB8AC3E}">
        <p14:creationId xmlns:p14="http://schemas.microsoft.com/office/powerpoint/2010/main" val="29199014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43490" y="3317"/>
            <a:ext cx="7024744" cy="1143000"/>
          </a:xfrm>
        </p:spPr>
        <p:txBody>
          <a:bodyPr/>
          <a:lstStyle/>
          <a:p>
            <a:r>
              <a:rPr lang="en-US" dirty="0"/>
              <a:t>W-2</a:t>
            </a:r>
          </a:p>
        </p:txBody>
      </p:sp>
      <p:sp>
        <p:nvSpPr>
          <p:cNvPr id="24580" name="Rectangle 4"/>
          <p:cNvSpPr>
            <a:spLocks noGrp="1" noChangeArrowheads="1"/>
          </p:cNvSpPr>
          <p:nvPr>
            <p:ph type="body" idx="1"/>
          </p:nvPr>
        </p:nvSpPr>
        <p:spPr>
          <a:xfrm>
            <a:off x="717765" y="1143000"/>
            <a:ext cx="7696200" cy="4525963"/>
          </a:xfrm>
        </p:spPr>
        <p:txBody>
          <a:bodyPr/>
          <a:lstStyle/>
          <a:p>
            <a:r>
              <a:rPr lang="en-US" sz="2400" dirty="0"/>
              <a:t>Form W-2 reflects all taxable wages you received during the calendar year and all taxes withheld from those wages. </a:t>
            </a:r>
          </a:p>
          <a:p>
            <a:r>
              <a:rPr lang="en-US" sz="2400" dirty="0"/>
              <a:t>The form serves as an annual report that enables you to file your personal income tax return with the Internal Revenue Service. </a:t>
            </a:r>
          </a:p>
        </p:txBody>
      </p:sp>
      <p:pic>
        <p:nvPicPr>
          <p:cNvPr id="24582" name="Picture 6"/>
          <p:cNvPicPr>
            <a:picLocks noChangeAspect="1" noChangeArrowheads="1"/>
          </p:cNvPicPr>
          <p:nvPr/>
        </p:nvPicPr>
        <p:blipFill>
          <a:blip r:embed="rId3">
            <a:extLst>
              <a:ext uri="{28A0092B-C50C-407E-A947-70E740481C1C}">
                <a14:useLocalDpi xmlns:a14="http://schemas.microsoft.com/office/drawing/2010/main" val="0"/>
              </a:ext>
            </a:extLst>
          </a:blip>
          <a:srcRect l="17619" t="23619" r="16667" b="7048"/>
          <a:stretch>
            <a:fillRect/>
          </a:stretch>
        </p:blipFill>
        <p:spPr bwMode="auto">
          <a:xfrm>
            <a:off x="1978725" y="3558809"/>
            <a:ext cx="4572000" cy="301466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96889321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74759" y="-91532"/>
            <a:ext cx="7024744" cy="1143000"/>
          </a:xfrm>
        </p:spPr>
        <p:txBody>
          <a:bodyPr/>
          <a:lstStyle/>
          <a:p>
            <a:r>
              <a:rPr lang="en-US" dirty="0"/>
              <a:t>1040 EZ</a:t>
            </a:r>
          </a:p>
        </p:txBody>
      </p:sp>
      <p:sp>
        <p:nvSpPr>
          <p:cNvPr id="25603" name="Text Box 3"/>
          <p:cNvSpPr txBox="1">
            <a:spLocks noChangeArrowheads="1"/>
          </p:cNvSpPr>
          <p:nvPr/>
        </p:nvSpPr>
        <p:spPr bwMode="auto">
          <a:xfrm>
            <a:off x="2422525" y="18700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sz="2400">
              <a:latin typeface="Times New Roman" charset="0"/>
            </a:endParaRPr>
          </a:p>
        </p:txBody>
      </p:sp>
      <p:sp>
        <p:nvSpPr>
          <p:cNvPr id="25605" name="Text Box 5"/>
          <p:cNvSpPr txBox="1">
            <a:spLocks noChangeArrowheads="1"/>
          </p:cNvSpPr>
          <p:nvPr/>
        </p:nvSpPr>
        <p:spPr bwMode="auto">
          <a:xfrm>
            <a:off x="5029200" y="1524000"/>
            <a:ext cx="32004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400"/>
              <a:t>Similar to the 1040 income tax form, 1040EZ is a faster and easier way to file your taxes. This form is only eligible for people with income less than $50,000 and interest income of $400 or less. </a:t>
            </a:r>
          </a:p>
        </p:txBody>
      </p:sp>
      <p:pic>
        <p:nvPicPr>
          <p:cNvPr id="25609" name="Picture 9"/>
          <p:cNvPicPr>
            <a:picLocks noChangeAspect="1" noChangeArrowheads="1"/>
          </p:cNvPicPr>
          <p:nvPr/>
        </p:nvPicPr>
        <p:blipFill>
          <a:blip r:embed="rId3">
            <a:extLst>
              <a:ext uri="{28A0092B-C50C-407E-A947-70E740481C1C}">
                <a14:useLocalDpi xmlns:a14="http://schemas.microsoft.com/office/drawing/2010/main" val="0"/>
              </a:ext>
            </a:extLst>
          </a:blip>
          <a:srcRect l="32861" t="19843" r="31889" b="10881"/>
          <a:stretch>
            <a:fillRect/>
          </a:stretch>
        </p:blipFill>
        <p:spPr bwMode="auto">
          <a:xfrm>
            <a:off x="674759" y="1310139"/>
            <a:ext cx="3968750" cy="4873625"/>
          </a:xfrm>
          <a:prstGeom prst="rect">
            <a:avLst/>
          </a:prstGeom>
          <a:noFill/>
          <a:ln w="349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97911001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76400" y="685800"/>
            <a:ext cx="8226425" cy="1736725"/>
          </a:xfrm>
        </p:spPr>
        <p:txBody>
          <a:bodyPr/>
          <a:lstStyle/>
          <a:p>
            <a:r>
              <a:rPr lang="en-US"/>
              <a:t>Career Impact on Income</a:t>
            </a:r>
          </a:p>
        </p:txBody>
      </p:sp>
    </p:spTree>
    <p:extLst>
      <p:ext uri="{BB962C8B-B14F-4D97-AF65-F5344CB8AC3E}">
        <p14:creationId xmlns:p14="http://schemas.microsoft.com/office/powerpoint/2010/main" val="200436493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Earning Power</a:t>
            </a:r>
          </a:p>
        </p:txBody>
      </p:sp>
      <p:sp>
        <p:nvSpPr>
          <p:cNvPr id="5123" name="Rectangle 3"/>
          <p:cNvSpPr>
            <a:spLocks noGrp="1" noChangeArrowheads="1"/>
          </p:cNvSpPr>
          <p:nvPr>
            <p:ph type="body" idx="1"/>
          </p:nvPr>
        </p:nvSpPr>
        <p:spPr/>
        <p:txBody>
          <a:bodyPr>
            <a:normAutofit fontScale="92500" lnSpcReduction="10000"/>
          </a:bodyPr>
          <a:lstStyle/>
          <a:p>
            <a:pPr>
              <a:lnSpc>
                <a:spcPct val="90000"/>
              </a:lnSpc>
            </a:pPr>
            <a:r>
              <a:rPr lang="en-US" sz="2800"/>
              <a:t>Earning power is the ability to earn money in exchange for work.  How much you earn depends on the value of your skills in the marketplace.</a:t>
            </a:r>
          </a:p>
          <a:p>
            <a:pPr>
              <a:lnSpc>
                <a:spcPct val="90000"/>
              </a:lnSpc>
            </a:pPr>
            <a:r>
              <a:rPr lang="en-US" sz="2800"/>
              <a:t>An individual</a:t>
            </a:r>
            <a:r>
              <a:rPr lang="ja-JP" altLang="en-US" sz="2800">
                <a:latin typeface="Arial"/>
              </a:rPr>
              <a:t>’</a:t>
            </a:r>
            <a:r>
              <a:rPr lang="en-US" sz="2800"/>
              <a:t>s value as a worker – the wage or salary received for a specific job – is related to the skill level and education of the worker, the demand for that work in society, and the availability of qualified workers.</a:t>
            </a:r>
          </a:p>
        </p:txBody>
      </p:sp>
    </p:spTree>
    <p:extLst>
      <p:ext uri="{BB962C8B-B14F-4D97-AF65-F5344CB8AC3E}">
        <p14:creationId xmlns:p14="http://schemas.microsoft.com/office/powerpoint/2010/main" val="151325646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Earning Power</a:t>
            </a:r>
          </a:p>
        </p:txBody>
      </p:sp>
      <p:sp>
        <p:nvSpPr>
          <p:cNvPr id="6147" name="Rectangle 3"/>
          <p:cNvSpPr>
            <a:spLocks noGrp="1" noChangeArrowheads="1"/>
          </p:cNvSpPr>
          <p:nvPr>
            <p:ph type="body" idx="1"/>
          </p:nvPr>
        </p:nvSpPr>
        <p:spPr/>
        <p:txBody>
          <a:bodyPr/>
          <a:lstStyle/>
          <a:p>
            <a:r>
              <a:rPr lang="en-US"/>
              <a:t>Generally, in our society, people with higher education and more skills earn more money on the job than those with less education and fewer skills.</a:t>
            </a:r>
          </a:p>
        </p:txBody>
      </p:sp>
    </p:spTree>
    <p:extLst>
      <p:ext uri="{BB962C8B-B14F-4D97-AF65-F5344CB8AC3E}">
        <p14:creationId xmlns:p14="http://schemas.microsoft.com/office/powerpoint/2010/main" val="32182156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0" y="-304800"/>
            <a:ext cx="9144000" cy="1470025"/>
          </a:xfrm>
        </p:spPr>
        <p:txBody>
          <a:bodyPr/>
          <a:lstStyle/>
          <a:p>
            <a:r>
              <a:rPr lang="en-US" sz="4400"/>
              <a:t>Value of Education</a:t>
            </a:r>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l="13333" t="48000" r="25238" b="10857"/>
          <a:stretch>
            <a:fillRect/>
          </a:stretch>
        </p:blipFill>
        <p:spPr bwMode="auto">
          <a:xfrm>
            <a:off x="533400" y="1447800"/>
            <a:ext cx="82296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4580" name="Text Box 4"/>
          <p:cNvSpPr txBox="1">
            <a:spLocks noChangeArrowheads="1"/>
          </p:cNvSpPr>
          <p:nvPr/>
        </p:nvSpPr>
        <p:spPr bwMode="auto">
          <a:xfrm>
            <a:off x="609600" y="5105400"/>
            <a:ext cx="8001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pPr>
            <a:r>
              <a:rPr lang="en-US" sz="2400">
                <a:latin typeface="Arial" charset="0"/>
                <a:cs typeface="Arial" charset="0"/>
              </a:rPr>
              <a:t>These figures show that for the average person, finishing high school is worth about $10,000 more (compared with dropping out).  And finishing college nearly doubles the worth of that number to $22,000 more!</a:t>
            </a:r>
          </a:p>
        </p:txBody>
      </p:sp>
    </p:spTree>
    <p:extLst>
      <p:ext uri="{BB962C8B-B14F-4D97-AF65-F5344CB8AC3E}">
        <p14:creationId xmlns:p14="http://schemas.microsoft.com/office/powerpoint/2010/main" val="106763842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Entrepreneurship</a:t>
            </a:r>
          </a:p>
        </p:txBody>
      </p:sp>
      <p:sp>
        <p:nvSpPr>
          <p:cNvPr id="13315" name="Rectangle 3"/>
          <p:cNvSpPr>
            <a:spLocks noGrp="1" noChangeArrowheads="1"/>
          </p:cNvSpPr>
          <p:nvPr>
            <p:ph type="body" idx="1"/>
          </p:nvPr>
        </p:nvSpPr>
        <p:spPr>
          <a:xfrm>
            <a:off x="2514600" y="1901825"/>
            <a:ext cx="5094288" cy="4087813"/>
          </a:xfrm>
        </p:spPr>
        <p:txBody>
          <a:bodyPr/>
          <a:lstStyle/>
          <a:p>
            <a:r>
              <a:rPr lang="en-US"/>
              <a:t>Entrepreneur</a:t>
            </a:r>
          </a:p>
          <a:p>
            <a:pPr lvl="1"/>
            <a:r>
              <a:rPr lang="en-US"/>
              <a:t>Willing to take risks</a:t>
            </a:r>
          </a:p>
          <a:p>
            <a:pPr lvl="1"/>
            <a:r>
              <a:rPr lang="en-US"/>
              <a:t>A person who creates a business from scratch.</a:t>
            </a:r>
          </a:p>
          <a:p>
            <a:pPr lvl="1"/>
            <a:r>
              <a:rPr lang="en-US"/>
              <a:t>Self employed</a:t>
            </a:r>
          </a:p>
          <a:p>
            <a:pPr lvl="1"/>
            <a:r>
              <a:rPr lang="en-US"/>
              <a:t>Strong sense of discipline</a:t>
            </a:r>
          </a:p>
          <a:p>
            <a:pPr lvl="1"/>
            <a:r>
              <a:rPr lang="en-US"/>
              <a:t>Be your own boss</a:t>
            </a:r>
          </a:p>
          <a:p>
            <a:pPr lvl="1"/>
            <a:r>
              <a:rPr lang="en-US"/>
              <a:t>Beat the competition</a:t>
            </a:r>
          </a:p>
        </p:txBody>
      </p:sp>
      <p:pic>
        <p:nvPicPr>
          <p:cNvPr id="13316" name="Picture 4" descr="j033666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219200"/>
            <a:ext cx="217805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02744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43490" y="455613"/>
            <a:ext cx="7024744" cy="1143000"/>
          </a:xfrm>
        </p:spPr>
        <p:txBody>
          <a:bodyPr/>
          <a:lstStyle/>
          <a:p>
            <a:r>
              <a:rPr lang="en-US" dirty="0"/>
              <a:t>Entrepreneurship</a:t>
            </a:r>
          </a:p>
        </p:txBody>
      </p:sp>
      <p:sp>
        <p:nvSpPr>
          <p:cNvPr id="14339" name="Rectangle 3"/>
          <p:cNvSpPr>
            <a:spLocks noGrp="1" noChangeArrowheads="1"/>
          </p:cNvSpPr>
          <p:nvPr>
            <p:ph type="body" sz="half" idx="4294967295"/>
          </p:nvPr>
        </p:nvSpPr>
        <p:spPr>
          <a:xfrm>
            <a:off x="2133600" y="1598613"/>
            <a:ext cx="3203575" cy="4497387"/>
          </a:xfrm>
          <a:prstGeom prst="rect">
            <a:avLst/>
          </a:prstGeom>
        </p:spPr>
        <p:txBody>
          <a:bodyPr/>
          <a:lstStyle/>
          <a:p>
            <a:r>
              <a:rPr lang="en-US"/>
              <a:t>RISKS</a:t>
            </a:r>
          </a:p>
          <a:p>
            <a:pPr lvl="1"/>
            <a:r>
              <a:rPr lang="en-US"/>
              <a:t>No guarantees</a:t>
            </a:r>
          </a:p>
          <a:p>
            <a:pPr lvl="1"/>
            <a:r>
              <a:rPr lang="en-US"/>
              <a:t>No regular paycheck</a:t>
            </a:r>
          </a:p>
          <a:p>
            <a:pPr lvl="1"/>
            <a:r>
              <a:rPr lang="en-US"/>
              <a:t>No boss</a:t>
            </a:r>
          </a:p>
          <a:p>
            <a:pPr lvl="1"/>
            <a:r>
              <a:rPr lang="en-US"/>
              <a:t>Long hours</a:t>
            </a:r>
          </a:p>
          <a:p>
            <a:pPr lvl="1"/>
            <a:r>
              <a:rPr lang="en-US"/>
              <a:t>Assume debt of business</a:t>
            </a:r>
          </a:p>
          <a:p>
            <a:pPr lvl="1"/>
            <a:endParaRPr lang="en-US"/>
          </a:p>
        </p:txBody>
      </p:sp>
      <p:sp>
        <p:nvSpPr>
          <p:cNvPr id="14340" name="Rectangle 4"/>
          <p:cNvSpPr>
            <a:spLocks noGrp="1" noChangeArrowheads="1"/>
          </p:cNvSpPr>
          <p:nvPr>
            <p:ph type="body" sz="half" idx="4294967295"/>
          </p:nvPr>
        </p:nvSpPr>
        <p:spPr>
          <a:xfrm>
            <a:off x="5478463" y="1598613"/>
            <a:ext cx="3203575" cy="4497387"/>
          </a:xfrm>
          <a:prstGeom prst="rect">
            <a:avLst/>
          </a:prstGeom>
        </p:spPr>
        <p:txBody>
          <a:bodyPr/>
          <a:lstStyle/>
          <a:p>
            <a:r>
              <a:rPr lang="en-US" dirty="0"/>
              <a:t>REWARDS</a:t>
            </a:r>
          </a:p>
          <a:p>
            <a:pPr lvl="1"/>
            <a:r>
              <a:rPr lang="en-US" dirty="0"/>
              <a:t>Be your own boss</a:t>
            </a:r>
          </a:p>
          <a:p>
            <a:pPr lvl="1"/>
            <a:r>
              <a:rPr lang="en-US" dirty="0"/>
              <a:t>Keep profits</a:t>
            </a:r>
          </a:p>
          <a:p>
            <a:pPr lvl="1"/>
            <a:r>
              <a:rPr lang="en-US" dirty="0"/>
              <a:t>Control</a:t>
            </a:r>
          </a:p>
          <a:p>
            <a:pPr lvl="1"/>
            <a:r>
              <a:rPr lang="en-US" dirty="0"/>
              <a:t>Satisfaction</a:t>
            </a:r>
          </a:p>
          <a:p>
            <a:pPr lvl="1"/>
            <a:r>
              <a:rPr lang="en-US" dirty="0"/>
              <a:t>Pursue talent and creativity</a:t>
            </a:r>
          </a:p>
          <a:p>
            <a:pPr lvl="1"/>
            <a:endParaRPr lang="en-US" dirty="0"/>
          </a:p>
        </p:txBody>
      </p:sp>
    </p:spTree>
    <p:extLst>
      <p:ext uri="{BB962C8B-B14F-4D97-AF65-F5344CB8AC3E}">
        <p14:creationId xmlns:p14="http://schemas.microsoft.com/office/powerpoint/2010/main" val="68186922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Grp="1" noChangeArrowheads="1"/>
          </p:cNvSpPr>
          <p:nvPr>
            <p:ph type="ctrTitle"/>
          </p:nvPr>
        </p:nvSpPr>
        <p:spPr/>
        <p:txBody>
          <a:bodyPr/>
          <a:lstStyle/>
          <a:p>
            <a:r>
              <a:rPr lang="en-US" sz="4800"/>
              <a:t>Spending Plans</a:t>
            </a:r>
          </a:p>
        </p:txBody>
      </p:sp>
    </p:spTree>
    <p:extLst>
      <p:ext uri="{BB962C8B-B14F-4D97-AF65-F5344CB8AC3E}">
        <p14:creationId xmlns:p14="http://schemas.microsoft.com/office/powerpoint/2010/main" val="21409729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p:cNvSpPr>
            <a:spLocks noGrp="1" noChangeArrowheads="1"/>
          </p:cNvSpPr>
          <p:nvPr>
            <p:ph type="title"/>
          </p:nvPr>
        </p:nvSpPr>
        <p:spPr/>
        <p:txBody>
          <a:bodyPr/>
          <a:lstStyle/>
          <a:p>
            <a:r>
              <a:rPr lang="en-US"/>
              <a:t>What is a spending plan?</a:t>
            </a:r>
          </a:p>
        </p:txBody>
      </p:sp>
      <p:sp>
        <p:nvSpPr>
          <p:cNvPr id="70659" name="Rectangle 3"/>
          <p:cNvSpPr>
            <a:spLocks noGrp="1" noChangeArrowheads="1"/>
          </p:cNvSpPr>
          <p:nvPr>
            <p:ph type="body" idx="1"/>
          </p:nvPr>
        </p:nvSpPr>
        <p:spPr/>
        <p:txBody>
          <a:bodyPr/>
          <a:lstStyle/>
          <a:p>
            <a:r>
              <a:rPr lang="en-US"/>
              <a:t>A tool used to record and track projected and actual income and expenses over a period of time. </a:t>
            </a:r>
          </a:p>
          <a:p>
            <a:r>
              <a:rPr lang="en-US"/>
              <a:t>Also called a budget.</a:t>
            </a:r>
          </a:p>
        </p:txBody>
      </p:sp>
    </p:spTree>
    <p:extLst>
      <p:ext uri="{BB962C8B-B14F-4D97-AF65-F5344CB8AC3E}">
        <p14:creationId xmlns:p14="http://schemas.microsoft.com/office/powerpoint/2010/main" val="528202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609600" y="1828800"/>
            <a:ext cx="8229600" cy="4495800"/>
          </a:xfrm>
        </p:spPr>
        <p:txBody>
          <a:bodyPr/>
          <a:lstStyle/>
          <a:p>
            <a:pPr>
              <a:buFont typeface="Wingdings" charset="0"/>
              <a:buNone/>
            </a:pPr>
            <a:r>
              <a:rPr lang="en-US" sz="2400" b="1"/>
              <a:t>E. </a:t>
            </a:r>
            <a:r>
              <a:rPr lang="en-US" sz="2400" b="1">
                <a:solidFill>
                  <a:srgbClr val="FF9900"/>
                </a:solidFill>
              </a:rPr>
              <a:t>Family</a:t>
            </a:r>
            <a:endParaRPr lang="en-US" sz="2400">
              <a:solidFill>
                <a:srgbClr val="FF9900"/>
              </a:solidFill>
            </a:endParaRPr>
          </a:p>
          <a:p>
            <a:pPr lvl="1">
              <a:buFont typeface="Wingdings" charset="0"/>
              <a:buChar char="§"/>
            </a:pPr>
            <a:r>
              <a:rPr lang="en-US" sz="2000"/>
              <a:t>Your family</a:t>
            </a:r>
            <a:r>
              <a:rPr lang="ja-JP" altLang="en-US" sz="2000">
                <a:latin typeface="Arial"/>
              </a:rPr>
              <a:t>’</a:t>
            </a:r>
            <a:r>
              <a:rPr lang="en-US" sz="2000"/>
              <a:t>s preference</a:t>
            </a:r>
          </a:p>
          <a:p>
            <a:pPr lvl="1">
              <a:buFont typeface="Wingdings" charset="0"/>
              <a:buChar char="§"/>
            </a:pPr>
            <a:r>
              <a:rPr lang="en-US" sz="2000"/>
              <a:t>Decisions other family members have made</a:t>
            </a:r>
          </a:p>
          <a:p>
            <a:pPr lvl="1">
              <a:buFont typeface="Wingdings" charset="0"/>
              <a:buChar char="§"/>
            </a:pPr>
            <a:endParaRPr lang="en-US" sz="2000"/>
          </a:p>
          <a:p>
            <a:pPr>
              <a:buFont typeface="Wingdings" charset="0"/>
              <a:buNone/>
            </a:pPr>
            <a:r>
              <a:rPr lang="en-US" sz="2400" b="1"/>
              <a:t>F. </a:t>
            </a:r>
            <a:r>
              <a:rPr lang="en-US" sz="2400" b="1">
                <a:solidFill>
                  <a:srgbClr val="FF9900"/>
                </a:solidFill>
              </a:rPr>
              <a:t>Risks and consequences</a:t>
            </a:r>
          </a:p>
          <a:p>
            <a:pPr lvl="1">
              <a:buFont typeface="Wingdings" charset="0"/>
              <a:buChar char="§"/>
            </a:pPr>
            <a:r>
              <a:rPr lang="en-US" sz="2000"/>
              <a:t>What (or how much) you stand to win</a:t>
            </a:r>
          </a:p>
          <a:p>
            <a:pPr lvl="1">
              <a:buFont typeface="Wingdings" charset="0"/>
              <a:buChar char="§"/>
            </a:pPr>
            <a:r>
              <a:rPr lang="en-US" sz="2000"/>
              <a:t>What (or how much) you stand to lose</a:t>
            </a:r>
          </a:p>
          <a:p>
            <a:pPr lvl="1">
              <a:buFont typeface="Wingdings" charset="0"/>
              <a:buChar char="§"/>
            </a:pPr>
            <a:endParaRPr lang="en-US" sz="2000"/>
          </a:p>
          <a:p>
            <a:pPr>
              <a:buFont typeface="Wingdings" charset="0"/>
              <a:buNone/>
            </a:pPr>
            <a:r>
              <a:rPr lang="en-US" sz="2400" b="1"/>
              <a:t>G. </a:t>
            </a:r>
            <a:r>
              <a:rPr lang="en-US" sz="2400" b="1">
                <a:solidFill>
                  <a:srgbClr val="FF9900"/>
                </a:solidFill>
              </a:rPr>
              <a:t>Age</a:t>
            </a:r>
          </a:p>
          <a:p>
            <a:pPr lvl="1">
              <a:buFont typeface="Wingdings" charset="0"/>
              <a:buChar char="§"/>
            </a:pPr>
            <a:r>
              <a:rPr lang="en-US" sz="2000"/>
              <a:t>Minor</a:t>
            </a:r>
          </a:p>
          <a:p>
            <a:pPr lvl="1">
              <a:buFont typeface="Wingdings" charset="0"/>
              <a:buChar char="§"/>
            </a:pPr>
            <a:r>
              <a:rPr lang="en-US" sz="2000"/>
              <a:t>Adult</a:t>
            </a:r>
          </a:p>
          <a:p>
            <a:endParaRPr lang="en-US"/>
          </a:p>
        </p:txBody>
      </p:sp>
      <p:sp>
        <p:nvSpPr>
          <p:cNvPr id="31748" name="Rectangle 4"/>
          <p:cNvSpPr>
            <a:spLocks noChangeArrowheads="1"/>
          </p:cNvSpPr>
          <p:nvPr/>
        </p:nvSpPr>
        <p:spPr bwMode="auto">
          <a:xfrm>
            <a:off x="4419600" y="1447800"/>
            <a:ext cx="3810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20000"/>
              </a:spcBef>
              <a:buClr>
                <a:schemeClr val="hlink"/>
              </a:buClr>
              <a:buSzPct val="80000"/>
              <a:buFont typeface="Wingdings" charset="0"/>
              <a:buNone/>
            </a:pPr>
            <a:endParaRPr lang="en-US" sz="2000">
              <a:effectLst>
                <a:outerShdw blurRad="38100" dist="38100" dir="2700000" algn="tl">
                  <a:srgbClr val="000000"/>
                </a:outerShdw>
              </a:effectLst>
            </a:endParaRPr>
          </a:p>
        </p:txBody>
      </p:sp>
      <p:sp>
        <p:nvSpPr>
          <p:cNvPr id="31749" name="Rectangle 5"/>
          <p:cNvSpPr>
            <a:spLocks noChangeArrowheads="1"/>
          </p:cNvSpPr>
          <p:nvPr/>
        </p:nvSpPr>
        <p:spPr bwMode="auto">
          <a:xfrm>
            <a:off x="609600" y="4270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sz="4400">
                <a:solidFill>
                  <a:schemeClr val="tx2"/>
                </a:solidFill>
                <a:effectLst>
                  <a:outerShdw blurRad="38100" dist="38100" dir="2700000" algn="tl">
                    <a:srgbClr val="000000"/>
                  </a:outerShdw>
                </a:effectLst>
              </a:rPr>
              <a:t>Factors that can</a:t>
            </a:r>
            <a:br>
              <a:rPr lang="en-US" sz="4400">
                <a:solidFill>
                  <a:schemeClr val="tx2"/>
                </a:solidFill>
                <a:effectLst>
                  <a:outerShdw blurRad="38100" dist="38100" dir="2700000" algn="tl">
                    <a:srgbClr val="000000"/>
                  </a:outerShdw>
                </a:effectLst>
              </a:rPr>
            </a:br>
            <a:r>
              <a:rPr lang="en-US" sz="4400">
                <a:solidFill>
                  <a:schemeClr val="tx2"/>
                </a:solidFill>
                <a:effectLst>
                  <a:outerShdw blurRad="38100" dist="38100" dir="2700000" algn="tl">
                    <a:srgbClr val="000000"/>
                  </a:outerShdw>
                </a:effectLst>
              </a:rPr>
              <a:t>Influence a Decision </a:t>
            </a:r>
          </a:p>
        </p:txBody>
      </p:sp>
    </p:spTree>
    <p:extLst>
      <p:ext uri="{BB962C8B-B14F-4D97-AF65-F5344CB8AC3E}">
        <p14:creationId xmlns:p14="http://schemas.microsoft.com/office/powerpoint/2010/main" val="9576220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p:cNvSpPr>
            <a:spLocks noGrp="1" noChangeArrowheads="1"/>
          </p:cNvSpPr>
          <p:nvPr>
            <p:ph type="title"/>
          </p:nvPr>
        </p:nvSpPr>
        <p:spPr/>
        <p:txBody>
          <a:bodyPr/>
          <a:lstStyle/>
          <a:p>
            <a:r>
              <a:rPr lang="en-US"/>
              <a:t>Benefits of Spending Plans</a:t>
            </a:r>
          </a:p>
        </p:txBody>
      </p:sp>
      <p:sp>
        <p:nvSpPr>
          <p:cNvPr id="69635" name="Rectangle 3"/>
          <p:cNvSpPr>
            <a:spLocks noGrp="1" noChangeArrowheads="1"/>
          </p:cNvSpPr>
          <p:nvPr>
            <p:ph type="body" idx="1"/>
          </p:nvPr>
        </p:nvSpPr>
        <p:spPr>
          <a:xfrm>
            <a:off x="838200" y="1981200"/>
            <a:ext cx="7693025" cy="4495800"/>
          </a:xfrm>
        </p:spPr>
        <p:txBody>
          <a:bodyPr/>
          <a:lstStyle/>
          <a:p>
            <a:pPr>
              <a:buFont typeface="Wingdings" charset="0"/>
              <a:buNone/>
            </a:pPr>
            <a:r>
              <a:rPr lang="en-US"/>
              <a:t>A spending plan can help you:</a:t>
            </a:r>
          </a:p>
          <a:p>
            <a:r>
              <a:rPr lang="en-US"/>
              <a:t>Put aside money for savings goals</a:t>
            </a:r>
          </a:p>
          <a:p>
            <a:r>
              <a:rPr lang="en-US"/>
              <a:t>Prepare for regular expenses</a:t>
            </a:r>
          </a:p>
          <a:p>
            <a:r>
              <a:rPr lang="en-US"/>
              <a:t>Prepare for unexpected expenses </a:t>
            </a:r>
          </a:p>
          <a:p>
            <a:r>
              <a:rPr lang="en-US"/>
              <a:t>Control how you spend money</a:t>
            </a:r>
          </a:p>
          <a:p>
            <a:r>
              <a:rPr lang="en-US"/>
              <a:t>Reduce stress and increase confidence</a:t>
            </a:r>
          </a:p>
          <a:p>
            <a:r>
              <a:rPr lang="en-US"/>
              <a:t>Provide an excuse to calm excessive spending</a:t>
            </a:r>
          </a:p>
        </p:txBody>
      </p:sp>
    </p:spTree>
    <p:extLst>
      <p:ext uri="{BB962C8B-B14F-4D97-AF65-F5344CB8AC3E}">
        <p14:creationId xmlns:p14="http://schemas.microsoft.com/office/powerpoint/2010/main" val="155381546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p:cNvSpPr>
            <a:spLocks noGrp="1" noChangeArrowheads="1"/>
          </p:cNvSpPr>
          <p:nvPr>
            <p:ph type="title"/>
          </p:nvPr>
        </p:nvSpPr>
        <p:spPr/>
        <p:txBody>
          <a:bodyPr/>
          <a:lstStyle/>
          <a:p>
            <a:r>
              <a:rPr lang="en-US" sz="2800"/>
              <a:t>Before creating a spending plan…</a:t>
            </a:r>
          </a:p>
        </p:txBody>
      </p:sp>
      <p:sp>
        <p:nvSpPr>
          <p:cNvPr id="63491" name="Rectangle 3"/>
          <p:cNvSpPr>
            <a:spLocks noGrp="1" noChangeArrowheads="1"/>
          </p:cNvSpPr>
          <p:nvPr>
            <p:ph type="body" idx="1"/>
          </p:nvPr>
        </p:nvSpPr>
        <p:spPr/>
        <p:txBody>
          <a:bodyPr/>
          <a:lstStyle/>
          <a:p>
            <a:r>
              <a:rPr lang="en-US"/>
              <a:t>Track your spending.</a:t>
            </a:r>
          </a:p>
          <a:p>
            <a:pPr lvl="1"/>
            <a:r>
              <a:rPr lang="en-US"/>
              <a:t>Before making a budget, spend a couple of weeks writing down every penny you spend.</a:t>
            </a:r>
          </a:p>
          <a:p>
            <a:pPr lvl="1"/>
            <a:r>
              <a:rPr lang="en-US"/>
              <a:t>This will help you have a better idea of where your dollar amounts should be when making a budget.</a:t>
            </a:r>
          </a:p>
        </p:txBody>
      </p:sp>
    </p:spTree>
    <p:extLst>
      <p:ext uri="{BB962C8B-B14F-4D97-AF65-F5344CB8AC3E}">
        <p14:creationId xmlns:p14="http://schemas.microsoft.com/office/powerpoint/2010/main" val="841365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2"/>
          <p:cNvSpPr>
            <a:spLocks noGrp="1" noChangeArrowheads="1"/>
          </p:cNvSpPr>
          <p:nvPr>
            <p:ph type="title"/>
          </p:nvPr>
        </p:nvSpPr>
        <p:spPr>
          <a:xfrm>
            <a:off x="838200" y="685800"/>
            <a:ext cx="6934200" cy="762000"/>
          </a:xfrm>
        </p:spPr>
        <p:txBody>
          <a:bodyPr/>
          <a:lstStyle/>
          <a:p>
            <a:r>
              <a:rPr lang="en-US" sz="3200"/>
              <a:t>How do I make a spending plan?</a:t>
            </a:r>
          </a:p>
        </p:txBody>
      </p:sp>
      <p:sp>
        <p:nvSpPr>
          <p:cNvPr id="72707" name="Rectangle 3"/>
          <p:cNvSpPr>
            <a:spLocks noGrp="1" noChangeArrowheads="1"/>
          </p:cNvSpPr>
          <p:nvPr>
            <p:ph type="body" idx="1"/>
          </p:nvPr>
        </p:nvSpPr>
        <p:spPr>
          <a:xfrm>
            <a:off x="838200" y="1981200"/>
            <a:ext cx="7693025" cy="4876800"/>
          </a:xfrm>
        </p:spPr>
        <p:txBody>
          <a:bodyPr/>
          <a:lstStyle/>
          <a:p>
            <a:pPr marL="533400" indent="-533400">
              <a:lnSpc>
                <a:spcPct val="90000"/>
              </a:lnSpc>
              <a:buFont typeface="Wingdings" charset="0"/>
              <a:buAutoNum type="arabicPeriod"/>
            </a:pPr>
            <a:r>
              <a:rPr lang="en-US"/>
              <a:t>Assess your personal financial situation (needs, values, life situation).</a:t>
            </a:r>
          </a:p>
          <a:p>
            <a:pPr marL="533400" indent="-533400">
              <a:lnSpc>
                <a:spcPct val="90000"/>
              </a:lnSpc>
              <a:buFont typeface="Wingdings" charset="0"/>
              <a:buAutoNum type="arabicPeriod"/>
            </a:pPr>
            <a:r>
              <a:rPr lang="en-US"/>
              <a:t>Set personal and financial goals.</a:t>
            </a:r>
          </a:p>
          <a:p>
            <a:pPr marL="533400" indent="-533400">
              <a:lnSpc>
                <a:spcPct val="90000"/>
              </a:lnSpc>
              <a:buFont typeface="Wingdings" charset="0"/>
              <a:buAutoNum type="arabicPeriod"/>
            </a:pPr>
            <a:r>
              <a:rPr lang="en-US"/>
              <a:t>Create a budget for fixed and variable expenses based on projected income.</a:t>
            </a:r>
          </a:p>
          <a:p>
            <a:pPr marL="533400" indent="-533400">
              <a:lnSpc>
                <a:spcPct val="90000"/>
              </a:lnSpc>
              <a:buFont typeface="Wingdings" charset="0"/>
              <a:buAutoNum type="arabicPeriod"/>
            </a:pPr>
            <a:r>
              <a:rPr lang="en-US"/>
              <a:t>Monitor current spending (saving, investing) patterns.</a:t>
            </a:r>
          </a:p>
          <a:p>
            <a:pPr marL="533400" indent="-533400">
              <a:lnSpc>
                <a:spcPct val="90000"/>
              </a:lnSpc>
              <a:buFont typeface="Wingdings" charset="0"/>
              <a:buAutoNum type="arabicPeriod"/>
            </a:pPr>
            <a:r>
              <a:rPr lang="en-US"/>
              <a:t>Compare your budget to what you actually spent.</a:t>
            </a:r>
          </a:p>
          <a:p>
            <a:pPr marL="533400" indent="-533400">
              <a:lnSpc>
                <a:spcPct val="90000"/>
              </a:lnSpc>
              <a:buFont typeface="Wingdings" charset="0"/>
              <a:buAutoNum type="arabicPeriod"/>
            </a:pPr>
            <a:r>
              <a:rPr lang="en-US"/>
              <a:t>Review financial progress and revise budget amounts.</a:t>
            </a:r>
          </a:p>
        </p:txBody>
      </p:sp>
    </p:spTree>
    <p:extLst>
      <p:ext uri="{BB962C8B-B14F-4D97-AF65-F5344CB8AC3E}">
        <p14:creationId xmlns:p14="http://schemas.microsoft.com/office/powerpoint/2010/main" val="105048899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r>
              <a:rPr lang="en-US" sz="4000" dirty="0"/>
              <a:t>Checking Account &amp; Debit </a:t>
            </a:r>
            <a:r>
              <a:rPr lang="en-US" sz="4000" dirty="0" smtClean="0"/>
              <a:t>Cards</a:t>
            </a:r>
            <a:endParaRPr lang="en-US" sz="4000" dirty="0"/>
          </a:p>
        </p:txBody>
      </p:sp>
      <p:pic>
        <p:nvPicPr>
          <p:cNvPr id="2052" name="Picture 4" descr="j01960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495800"/>
            <a:ext cx="1784350" cy="1820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545883"/>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43000" y="762000"/>
            <a:ext cx="7313613" cy="1143000"/>
          </a:xfrm>
        </p:spPr>
        <p:txBody>
          <a:bodyPr>
            <a:normAutofit fontScale="90000"/>
          </a:bodyPr>
          <a:lstStyle/>
          <a:p>
            <a:r>
              <a:rPr lang="en-US"/>
              <a:t>What is a Checking Account?</a:t>
            </a:r>
          </a:p>
        </p:txBody>
      </p:sp>
      <p:sp>
        <p:nvSpPr>
          <p:cNvPr id="6147" name="Rectangle 3"/>
          <p:cNvSpPr>
            <a:spLocks noGrp="1" noChangeArrowheads="1"/>
          </p:cNvSpPr>
          <p:nvPr>
            <p:ph type="body" idx="1"/>
          </p:nvPr>
        </p:nvSpPr>
        <p:spPr>
          <a:xfrm>
            <a:off x="1066800" y="1828800"/>
            <a:ext cx="7313613" cy="3963988"/>
          </a:xfrm>
        </p:spPr>
        <p:txBody>
          <a:bodyPr/>
          <a:lstStyle/>
          <a:p>
            <a:pPr>
              <a:lnSpc>
                <a:spcPct val="90000"/>
              </a:lnSpc>
            </a:pPr>
            <a:r>
              <a:rPr lang="en-US"/>
              <a:t>Common financial service used by many consumers</a:t>
            </a:r>
          </a:p>
          <a:p>
            <a:pPr>
              <a:lnSpc>
                <a:spcPct val="90000"/>
              </a:lnSpc>
            </a:pPr>
            <a:r>
              <a:rPr lang="en-US"/>
              <a:t>Funds are easily accessed</a:t>
            </a:r>
          </a:p>
          <a:p>
            <a:pPr lvl="1">
              <a:lnSpc>
                <a:spcPct val="90000"/>
              </a:lnSpc>
            </a:pPr>
            <a:r>
              <a:rPr lang="en-US"/>
              <a:t>Check</a:t>
            </a:r>
          </a:p>
          <a:p>
            <a:pPr lvl="1">
              <a:lnSpc>
                <a:spcPct val="90000"/>
              </a:lnSpc>
            </a:pPr>
            <a:r>
              <a:rPr lang="en-US"/>
              <a:t>ATM (automated teller machine)</a:t>
            </a:r>
          </a:p>
          <a:p>
            <a:pPr lvl="1">
              <a:lnSpc>
                <a:spcPct val="90000"/>
              </a:lnSpc>
            </a:pPr>
            <a:r>
              <a:rPr lang="en-US"/>
              <a:t>Debit card</a:t>
            </a:r>
          </a:p>
          <a:p>
            <a:pPr lvl="1">
              <a:lnSpc>
                <a:spcPct val="90000"/>
              </a:lnSpc>
            </a:pPr>
            <a:r>
              <a:rPr lang="en-US"/>
              <a:t>Telephone</a:t>
            </a:r>
          </a:p>
          <a:p>
            <a:pPr lvl="1">
              <a:lnSpc>
                <a:spcPct val="90000"/>
              </a:lnSpc>
            </a:pPr>
            <a:r>
              <a:rPr lang="en-US"/>
              <a:t>Internet</a:t>
            </a:r>
          </a:p>
          <a:p>
            <a:pPr>
              <a:lnSpc>
                <a:spcPct val="90000"/>
              </a:lnSpc>
            </a:pPr>
            <a:r>
              <a:rPr lang="en-US"/>
              <a:t>Services and fees vary depending upon the financial institution</a:t>
            </a:r>
          </a:p>
        </p:txBody>
      </p:sp>
      <p:pic>
        <p:nvPicPr>
          <p:cNvPr id="6148" name="Picture 4" descr="j02396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048000"/>
            <a:ext cx="1743075" cy="153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752859"/>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US" sz="3600"/>
              <a:t>Why Do People Use Checking Accounts?</a:t>
            </a:r>
          </a:p>
        </p:txBody>
      </p:sp>
      <p:sp>
        <p:nvSpPr>
          <p:cNvPr id="9219" name="Rectangle 3"/>
          <p:cNvSpPr>
            <a:spLocks noGrp="1" noChangeArrowheads="1"/>
          </p:cNvSpPr>
          <p:nvPr>
            <p:ph type="body" idx="1"/>
          </p:nvPr>
        </p:nvSpPr>
        <p:spPr>
          <a:xfrm>
            <a:off x="1370013" y="2057400"/>
            <a:ext cx="7392987" cy="4114800"/>
          </a:xfrm>
        </p:spPr>
        <p:txBody>
          <a:bodyPr/>
          <a:lstStyle/>
          <a:p>
            <a:r>
              <a:rPr lang="en-US"/>
              <a:t>Reduces the need to carry large amounts of cash</a:t>
            </a:r>
          </a:p>
          <a:p>
            <a:r>
              <a:rPr lang="en-US"/>
              <a:t>Convenience – useful for paying bills</a:t>
            </a:r>
          </a:p>
          <a:p>
            <a:r>
              <a:rPr lang="en-US"/>
              <a:t>Spending Plan Tool</a:t>
            </a:r>
          </a:p>
          <a:p>
            <a:pPr lvl="1"/>
            <a:r>
              <a:rPr lang="en-US"/>
              <a:t>Keeps a record of where money is spent</a:t>
            </a:r>
          </a:p>
          <a:p>
            <a:r>
              <a:rPr lang="en-US"/>
              <a:t>Safety – using checks is safer than carrying cash</a:t>
            </a:r>
          </a:p>
          <a:p>
            <a:pPr lvl="1">
              <a:buFont typeface="Wingdings" charset="0"/>
              <a:buNone/>
            </a:pPr>
            <a:endParaRPr lang="en-US"/>
          </a:p>
        </p:txBody>
      </p:sp>
      <p:pic>
        <p:nvPicPr>
          <p:cNvPr id="9220" name="Picture 4" descr="lrxon3q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654550"/>
            <a:ext cx="1219200" cy="121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26046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43000" y="381000"/>
            <a:ext cx="7313613" cy="1143000"/>
          </a:xfrm>
        </p:spPr>
        <p:txBody>
          <a:bodyPr/>
          <a:lstStyle/>
          <a:p>
            <a:r>
              <a:rPr lang="en-US"/>
              <a:t>What is a Check?</a:t>
            </a:r>
          </a:p>
        </p:txBody>
      </p:sp>
      <p:sp>
        <p:nvSpPr>
          <p:cNvPr id="11267" name="Rectangle 3"/>
          <p:cNvSpPr>
            <a:spLocks noGrp="1" noChangeArrowheads="1"/>
          </p:cNvSpPr>
          <p:nvPr>
            <p:ph type="body" sz="half" idx="4294967295"/>
          </p:nvPr>
        </p:nvSpPr>
        <p:spPr>
          <a:xfrm>
            <a:off x="1066800" y="2743200"/>
            <a:ext cx="7162800" cy="3081338"/>
          </a:xfrm>
          <a:prstGeom prst="rect">
            <a:avLst/>
          </a:prstGeom>
        </p:spPr>
        <p:txBody>
          <a:bodyPr/>
          <a:lstStyle/>
          <a:p>
            <a:r>
              <a:rPr lang="en-US" sz="2400"/>
              <a:t>Piece of paper pre-printed with the account holder</a:t>
            </a:r>
            <a:r>
              <a:rPr lang="ja-JP" altLang="en-US" sz="2400">
                <a:latin typeface="Arial"/>
              </a:rPr>
              <a:t>’</a:t>
            </a:r>
            <a:r>
              <a:rPr lang="en-US" sz="2400"/>
              <a:t>s:</a:t>
            </a:r>
          </a:p>
          <a:p>
            <a:pPr lvl="1"/>
            <a:r>
              <a:rPr lang="en-US" sz="2000"/>
              <a:t>Name</a:t>
            </a:r>
          </a:p>
          <a:p>
            <a:pPr lvl="1"/>
            <a:r>
              <a:rPr lang="en-US" sz="2000"/>
              <a:t>Address</a:t>
            </a:r>
          </a:p>
          <a:p>
            <a:pPr lvl="1"/>
            <a:r>
              <a:rPr lang="en-US" sz="2000"/>
              <a:t>Financial institution</a:t>
            </a:r>
          </a:p>
          <a:p>
            <a:pPr lvl="1"/>
            <a:r>
              <a:rPr lang="en-US" sz="2000"/>
              <a:t>Identification numbers</a:t>
            </a:r>
          </a:p>
          <a:p>
            <a:endParaRPr lang="en-US" sz="2400"/>
          </a:p>
          <a:p>
            <a:endParaRPr lang="en-US" sz="2400"/>
          </a:p>
        </p:txBody>
      </p:sp>
      <p:sp>
        <p:nvSpPr>
          <p:cNvPr id="11270" name="Rectangle 6"/>
          <p:cNvSpPr>
            <a:spLocks noChangeArrowheads="1"/>
          </p:cNvSpPr>
          <p:nvPr/>
        </p:nvSpPr>
        <p:spPr bwMode="auto">
          <a:xfrm>
            <a:off x="1066800" y="1676400"/>
            <a:ext cx="73136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buClr>
                <a:schemeClr val="tx2"/>
              </a:buClr>
              <a:buSzPct val="70000"/>
              <a:buFont typeface="Wingdings" charset="0"/>
              <a:buChar char="¡"/>
            </a:pPr>
            <a:r>
              <a:rPr lang="en-US" sz="2400">
                <a:latin typeface="Centaur" charset="0"/>
              </a:rPr>
              <a:t>Used at the time of purchase as the form of payment</a:t>
            </a:r>
          </a:p>
          <a:p>
            <a:pPr marL="342900" indent="-342900" eaLnBrk="1" hangingPunct="1">
              <a:spcBef>
                <a:spcPct val="20000"/>
              </a:spcBef>
              <a:buClr>
                <a:schemeClr val="tx2"/>
              </a:buClr>
              <a:buSzPct val="70000"/>
              <a:buFont typeface="Wingdings" charset="0"/>
              <a:buChar char="¡"/>
            </a:pPr>
            <a:endParaRPr lang="en-US" sz="2400">
              <a:latin typeface="Centaur" charset="0"/>
            </a:endParaRPr>
          </a:p>
        </p:txBody>
      </p:sp>
      <p:pic>
        <p:nvPicPr>
          <p:cNvPr id="11272" name="Picture 8" descr="MCj0319468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810000"/>
            <a:ext cx="1819275" cy="139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3105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7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143000" y="228600"/>
            <a:ext cx="7313613" cy="1143000"/>
          </a:xfrm>
        </p:spPr>
        <p:txBody>
          <a:bodyPr/>
          <a:lstStyle/>
          <a:p>
            <a:r>
              <a:rPr lang="en-US"/>
              <a:t>Bouncing a Check</a:t>
            </a:r>
          </a:p>
        </p:txBody>
      </p:sp>
      <p:sp>
        <p:nvSpPr>
          <p:cNvPr id="94211" name="Rectangle 3"/>
          <p:cNvSpPr>
            <a:spLocks noGrp="1" noChangeArrowheads="1"/>
          </p:cNvSpPr>
          <p:nvPr>
            <p:ph type="body" idx="1"/>
          </p:nvPr>
        </p:nvSpPr>
        <p:spPr>
          <a:xfrm>
            <a:off x="1143000" y="1600200"/>
            <a:ext cx="7543800" cy="4495800"/>
          </a:xfrm>
        </p:spPr>
        <p:txBody>
          <a:bodyPr/>
          <a:lstStyle/>
          <a:p>
            <a:pPr>
              <a:lnSpc>
                <a:spcPct val="90000"/>
              </a:lnSpc>
            </a:pPr>
            <a:r>
              <a:rPr lang="en-US"/>
              <a:t>Check written for an amount over the current balance held in the account</a:t>
            </a:r>
          </a:p>
          <a:p>
            <a:pPr lvl="1">
              <a:lnSpc>
                <a:spcPct val="90000"/>
              </a:lnSpc>
            </a:pPr>
            <a:r>
              <a:rPr lang="ja-JP" altLang="en-US">
                <a:latin typeface="Arial"/>
              </a:rPr>
              <a:t>‘</a:t>
            </a:r>
            <a:r>
              <a:rPr lang="en-US" b="1"/>
              <a:t>Bounces</a:t>
            </a:r>
            <a:r>
              <a:rPr lang="ja-JP" altLang="en-US">
                <a:latin typeface="Arial"/>
              </a:rPr>
              <a:t>’</a:t>
            </a:r>
            <a:r>
              <a:rPr lang="en-US"/>
              <a:t> due to insufficient funds, or not enough money in the account to cover the check written</a:t>
            </a:r>
          </a:p>
          <a:p>
            <a:pPr>
              <a:lnSpc>
                <a:spcPct val="90000"/>
              </a:lnSpc>
            </a:pPr>
            <a:r>
              <a:rPr lang="en-US"/>
              <a:t>A fee will be charged to the account holder</a:t>
            </a:r>
          </a:p>
          <a:p>
            <a:pPr>
              <a:lnSpc>
                <a:spcPct val="90000"/>
              </a:lnSpc>
            </a:pPr>
            <a:r>
              <a:rPr lang="en-US"/>
              <a:t>Harm future opportunities for credit</a:t>
            </a:r>
          </a:p>
          <a:p>
            <a:pPr lvl="1">
              <a:lnSpc>
                <a:spcPct val="90000"/>
              </a:lnSpc>
            </a:pPr>
            <a:endParaRPr lang="en-US"/>
          </a:p>
          <a:p>
            <a:pPr>
              <a:lnSpc>
                <a:spcPct val="90000"/>
              </a:lnSpc>
            </a:pPr>
            <a:endParaRPr lang="en-US"/>
          </a:p>
        </p:txBody>
      </p:sp>
      <p:pic>
        <p:nvPicPr>
          <p:cNvPr id="94214" name="Picture 6" descr="MCj039803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25" y="4179888"/>
            <a:ext cx="1743075" cy="1687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8615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4214"/>
                                        </p:tgtEl>
                                        <p:attrNameLst>
                                          <p:attrName>style.visibility</p:attrName>
                                        </p:attrNameLst>
                                      </p:cBhvr>
                                      <p:to>
                                        <p:strVal val="visible"/>
                                      </p:to>
                                    </p:set>
                                    <p:anim calcmode="lin" valueType="num">
                                      <p:cBhvr additive="base">
                                        <p:cTn id="7" dur="500" fill="hold"/>
                                        <p:tgtEl>
                                          <p:spTgt spid="94214"/>
                                        </p:tgtEl>
                                        <p:attrNameLst>
                                          <p:attrName>ppt_x</p:attrName>
                                        </p:attrNameLst>
                                      </p:cBhvr>
                                      <p:tavLst>
                                        <p:tav tm="0">
                                          <p:val>
                                            <p:strVal val="#ppt_x"/>
                                          </p:val>
                                        </p:tav>
                                        <p:tav tm="100000">
                                          <p:val>
                                            <p:strVal val="#ppt_x"/>
                                          </p:val>
                                        </p:tav>
                                      </p:tavLst>
                                    </p:anim>
                                    <p:anim calcmode="lin" valueType="num">
                                      <p:cBhvr additive="base">
                                        <p:cTn id="8" dur="500" fill="hold"/>
                                        <p:tgtEl>
                                          <p:spTgt spid="942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43000" y="762000"/>
            <a:ext cx="7313613" cy="1143000"/>
          </a:xfrm>
        </p:spPr>
        <p:txBody>
          <a:bodyPr>
            <a:normAutofit fontScale="90000"/>
          </a:bodyPr>
          <a:lstStyle/>
          <a:p>
            <a:r>
              <a:rPr lang="en-US"/>
              <a:t>Other Checking Components</a:t>
            </a:r>
          </a:p>
        </p:txBody>
      </p:sp>
      <p:sp>
        <p:nvSpPr>
          <p:cNvPr id="15363" name="Rectangle 3"/>
          <p:cNvSpPr>
            <a:spLocks noGrp="1" noChangeArrowheads="1"/>
          </p:cNvSpPr>
          <p:nvPr>
            <p:ph type="body" idx="1"/>
          </p:nvPr>
        </p:nvSpPr>
        <p:spPr/>
        <p:txBody>
          <a:bodyPr/>
          <a:lstStyle/>
          <a:p>
            <a:r>
              <a:rPr lang="en-US" b="1"/>
              <a:t>Checking Account Register</a:t>
            </a:r>
          </a:p>
          <a:p>
            <a:pPr lvl="1"/>
            <a:r>
              <a:rPr lang="en-US"/>
              <a:t>Place to immediately record all monetary transactions for a checking account</a:t>
            </a:r>
          </a:p>
          <a:p>
            <a:pPr lvl="2"/>
            <a:r>
              <a:rPr lang="en-US"/>
              <a:t>Written checks, ATM withdrawals, debit card purchases, deposits and additional bank fees</a:t>
            </a:r>
          </a:p>
          <a:p>
            <a:r>
              <a:rPr lang="en-US" b="1"/>
              <a:t>Checkbook</a:t>
            </a:r>
          </a:p>
          <a:p>
            <a:pPr lvl="1"/>
            <a:r>
              <a:rPr lang="en-US"/>
              <a:t>Contains the checks and the register to track monetary transactions</a:t>
            </a:r>
          </a:p>
        </p:txBody>
      </p:sp>
      <p:pic>
        <p:nvPicPr>
          <p:cNvPr id="15364" name="Picture 4" descr="q3anzta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029200"/>
            <a:ext cx="1851025" cy="1023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147477"/>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43000" y="228600"/>
            <a:ext cx="7313613" cy="1143000"/>
          </a:xfrm>
        </p:spPr>
        <p:txBody>
          <a:bodyPr/>
          <a:lstStyle/>
          <a:p>
            <a:r>
              <a:rPr lang="en-US"/>
              <a:t>ATM</a:t>
            </a:r>
          </a:p>
        </p:txBody>
      </p:sp>
      <p:sp>
        <p:nvSpPr>
          <p:cNvPr id="16387" name="Rectangle 3"/>
          <p:cNvSpPr>
            <a:spLocks noGrp="1" noChangeArrowheads="1"/>
          </p:cNvSpPr>
          <p:nvPr>
            <p:ph type="body" idx="1"/>
          </p:nvPr>
        </p:nvSpPr>
        <p:spPr>
          <a:xfrm>
            <a:off x="1066800" y="1827213"/>
            <a:ext cx="7313613" cy="4268787"/>
          </a:xfrm>
        </p:spPr>
        <p:txBody>
          <a:bodyPr/>
          <a:lstStyle/>
          <a:p>
            <a:r>
              <a:rPr lang="en-US" sz="3000" b="1"/>
              <a:t>Automated teller machine, </a:t>
            </a:r>
            <a:r>
              <a:rPr lang="en-US" sz="3000"/>
              <a:t>or a cash machine</a:t>
            </a:r>
            <a:r>
              <a:rPr lang="en-US" sz="3000" b="1"/>
              <a:t> </a:t>
            </a:r>
            <a:endParaRPr lang="en-US" sz="3000"/>
          </a:p>
          <a:p>
            <a:r>
              <a:rPr lang="en-US" sz="3000"/>
              <a:t>Can be used to withdraw cash and make deposits</a:t>
            </a:r>
          </a:p>
          <a:p>
            <a:r>
              <a:rPr lang="en-US" sz="3000"/>
              <a:t>Additional fees may be assessed if the ATM used is not provided by the financial institution sponsoring the card</a:t>
            </a:r>
          </a:p>
        </p:txBody>
      </p:sp>
      <p:pic>
        <p:nvPicPr>
          <p:cNvPr id="16388" name="Picture 4" descr="MCj023718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685800"/>
            <a:ext cx="1492250" cy="1249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40779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39" name="Rectangle 19"/>
          <p:cNvSpPr>
            <a:spLocks noGrp="1" noChangeArrowheads="1"/>
          </p:cNvSpPr>
          <p:nvPr>
            <p:ph type="title"/>
          </p:nvPr>
        </p:nvSpPr>
        <p:spPr/>
        <p:txBody>
          <a:bodyPr/>
          <a:lstStyle/>
          <a:p>
            <a:r>
              <a:rPr lang="en-US"/>
              <a:t>T-Chart</a:t>
            </a:r>
          </a:p>
        </p:txBody>
      </p:sp>
      <p:graphicFrame>
        <p:nvGraphicFramePr>
          <p:cNvPr id="56325" name="Group 5"/>
          <p:cNvGraphicFramePr>
            <a:graphicFrameLocks noGrp="1"/>
          </p:cNvGraphicFramePr>
          <p:nvPr>
            <p:ph idx="1"/>
          </p:nvPr>
        </p:nvGraphicFramePr>
        <p:xfrm>
          <a:off x="457200" y="1600200"/>
          <a:ext cx="8229600" cy="4495801"/>
        </p:xfrm>
        <a:graphic>
          <a:graphicData uri="http://schemas.openxmlformats.org/drawingml/2006/table">
            <a:tbl>
              <a:tblPr/>
              <a:tblGrid>
                <a:gridCol w="4114800"/>
                <a:gridCol w="4114800"/>
              </a:tblGrid>
              <a:tr h="611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ahoma" charset="0"/>
                          <a:ea typeface="ＭＳ Ｐゴシック" charset="0"/>
                          <a:cs typeface="Arial" charset="0"/>
                        </a:rPr>
                        <a:t>Pros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ahoma" charset="0"/>
                          <a:ea typeface="ＭＳ Ｐゴシック" charset="0"/>
                          <a:cs typeface="Arial" charset="0"/>
                        </a:rPr>
                        <a:t>Cons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943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941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56324" name="Text Box 4"/>
          <p:cNvSpPr txBox="1">
            <a:spLocks noChangeArrowheads="1"/>
          </p:cNvSpPr>
          <p:nvPr/>
        </p:nvSpPr>
        <p:spPr bwMode="auto">
          <a:xfrm>
            <a:off x="1219200" y="5181600"/>
            <a:ext cx="7010400" cy="1373188"/>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30000"/>
              </a:spcBef>
            </a:pPr>
            <a:r>
              <a:rPr lang="en-US" sz="2800">
                <a:solidFill>
                  <a:srgbClr val="000000"/>
                </a:solidFill>
              </a:rPr>
              <a:t>Using a T-chart to list pros and cons related to decisions can help make the decision making process simple.</a:t>
            </a:r>
          </a:p>
        </p:txBody>
      </p:sp>
    </p:spTree>
    <p:extLst>
      <p:ext uri="{BB962C8B-B14F-4D97-AF65-F5344CB8AC3E}">
        <p14:creationId xmlns:p14="http://schemas.microsoft.com/office/powerpoint/2010/main" val="34500459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checkerboard(across)">
                                      <p:cBhvr>
                                        <p:cTn id="7" dur="5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animBg="1"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143000" y="228600"/>
            <a:ext cx="7313613" cy="1143000"/>
          </a:xfrm>
        </p:spPr>
        <p:txBody>
          <a:bodyPr/>
          <a:lstStyle/>
          <a:p>
            <a:r>
              <a:rPr lang="en-US"/>
              <a:t>Debit Card</a:t>
            </a:r>
          </a:p>
        </p:txBody>
      </p:sp>
      <p:sp>
        <p:nvSpPr>
          <p:cNvPr id="20483" name="Rectangle 3"/>
          <p:cNvSpPr>
            <a:spLocks noGrp="1" noChangeArrowheads="1"/>
          </p:cNvSpPr>
          <p:nvPr>
            <p:ph type="body" idx="1"/>
          </p:nvPr>
        </p:nvSpPr>
        <p:spPr>
          <a:xfrm>
            <a:off x="1143000" y="1447800"/>
            <a:ext cx="7469188" cy="4268788"/>
          </a:xfrm>
        </p:spPr>
        <p:txBody>
          <a:bodyPr/>
          <a:lstStyle/>
          <a:p>
            <a:r>
              <a:rPr lang="en-US"/>
              <a:t>Plastic card that looks like a credit card</a:t>
            </a:r>
          </a:p>
          <a:p>
            <a:r>
              <a:rPr lang="en-US"/>
              <a:t>Electronically connected to a bank account</a:t>
            </a:r>
          </a:p>
          <a:p>
            <a:r>
              <a:rPr lang="en-US"/>
              <a:t>Money is automatically taken from the bank account when purchases are made</a:t>
            </a:r>
          </a:p>
          <a:p>
            <a:r>
              <a:rPr lang="en-US"/>
              <a:t>Requires a PIN (personal identification number)</a:t>
            </a:r>
          </a:p>
          <a:p>
            <a:pPr lvl="1"/>
            <a:r>
              <a:rPr lang="en-US"/>
              <a:t>Confirms the user is authorized to access the account</a:t>
            </a:r>
          </a:p>
          <a:p>
            <a:endParaRPr lang="en-US"/>
          </a:p>
          <a:p>
            <a:endParaRPr lang="en-US"/>
          </a:p>
        </p:txBody>
      </p:sp>
    </p:spTree>
    <p:extLst>
      <p:ext uri="{BB962C8B-B14F-4D97-AF65-F5344CB8AC3E}">
        <p14:creationId xmlns:p14="http://schemas.microsoft.com/office/powerpoint/2010/main" val="959390661"/>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a:xfrm>
            <a:off x="1143000" y="228600"/>
            <a:ext cx="7313613" cy="1143000"/>
          </a:xfrm>
        </p:spPr>
        <p:txBody>
          <a:bodyPr/>
          <a:lstStyle/>
          <a:p>
            <a:r>
              <a:rPr lang="en-US" sz="3600"/>
              <a:t>Pros and Cons - Debit Cards</a:t>
            </a:r>
          </a:p>
        </p:txBody>
      </p:sp>
      <p:sp>
        <p:nvSpPr>
          <p:cNvPr id="26629" name="Rectangle 5"/>
          <p:cNvSpPr>
            <a:spLocks noGrp="1" noChangeArrowheads="1"/>
          </p:cNvSpPr>
          <p:nvPr>
            <p:ph type="body" sz="half" idx="4294967295"/>
          </p:nvPr>
        </p:nvSpPr>
        <p:spPr>
          <a:xfrm>
            <a:off x="989013" y="2201863"/>
            <a:ext cx="3125787" cy="3741737"/>
          </a:xfrm>
          <a:prstGeom prst="rect">
            <a:avLst/>
          </a:prstGeom>
        </p:spPr>
        <p:txBody>
          <a:bodyPr/>
          <a:lstStyle/>
          <a:p>
            <a:pPr>
              <a:lnSpc>
                <a:spcPct val="90000"/>
              </a:lnSpc>
            </a:pPr>
            <a:r>
              <a:rPr lang="en-US" sz="2400"/>
              <a:t>Convenient</a:t>
            </a:r>
          </a:p>
          <a:p>
            <a:pPr>
              <a:lnSpc>
                <a:spcPct val="90000"/>
              </a:lnSpc>
            </a:pPr>
            <a:r>
              <a:rPr lang="en-US" sz="2400"/>
              <a:t>Small</a:t>
            </a:r>
          </a:p>
          <a:p>
            <a:pPr>
              <a:lnSpc>
                <a:spcPct val="90000"/>
              </a:lnSpc>
            </a:pPr>
            <a:r>
              <a:rPr lang="en-US" sz="2400"/>
              <a:t>Can be used like a credit card</a:t>
            </a:r>
          </a:p>
          <a:p>
            <a:pPr>
              <a:lnSpc>
                <a:spcPct val="90000"/>
              </a:lnSpc>
            </a:pPr>
            <a:r>
              <a:rPr lang="en-US" sz="2400"/>
              <a:t>Allows a person to carry less cash</a:t>
            </a:r>
          </a:p>
          <a:p>
            <a:pPr>
              <a:lnSpc>
                <a:spcPct val="90000"/>
              </a:lnSpc>
            </a:pPr>
            <a:r>
              <a:rPr lang="en-US" sz="2400"/>
              <a:t>Does not allow overspending</a:t>
            </a:r>
          </a:p>
        </p:txBody>
      </p:sp>
      <p:sp>
        <p:nvSpPr>
          <p:cNvPr id="26630" name="Rectangle 6"/>
          <p:cNvSpPr>
            <a:spLocks noGrp="1" noChangeArrowheads="1"/>
          </p:cNvSpPr>
          <p:nvPr>
            <p:ph type="body" sz="half" idx="4294967295"/>
          </p:nvPr>
        </p:nvSpPr>
        <p:spPr>
          <a:xfrm>
            <a:off x="4038600" y="2209800"/>
            <a:ext cx="4800600" cy="3505200"/>
          </a:xfrm>
          <a:prstGeom prst="rect">
            <a:avLst/>
          </a:prstGeom>
        </p:spPr>
        <p:txBody>
          <a:bodyPr/>
          <a:lstStyle/>
          <a:p>
            <a:r>
              <a:rPr lang="en-US" sz="2400"/>
              <a:t>Can lose track of balance if transactions are not written down</a:t>
            </a:r>
          </a:p>
          <a:p>
            <a:r>
              <a:rPr lang="en-US" sz="2400"/>
              <a:t>Opens checking account up to credit fraud</a:t>
            </a:r>
          </a:p>
          <a:p>
            <a:r>
              <a:rPr lang="en-US" sz="2400"/>
              <a:t>Others can gain access to the account if the card is lost and PIN is known</a:t>
            </a:r>
          </a:p>
        </p:txBody>
      </p:sp>
      <p:sp>
        <p:nvSpPr>
          <p:cNvPr id="26631" name="Rectangle 7"/>
          <p:cNvSpPr>
            <a:spLocks noChangeArrowheads="1"/>
          </p:cNvSpPr>
          <p:nvPr/>
        </p:nvSpPr>
        <p:spPr bwMode="auto">
          <a:xfrm>
            <a:off x="990600" y="1600200"/>
            <a:ext cx="7313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buClr>
                <a:schemeClr val="tx2"/>
              </a:buClr>
              <a:buSzPct val="70000"/>
              <a:buFont typeface="Wingdings" charset="0"/>
              <a:buNone/>
            </a:pPr>
            <a:r>
              <a:rPr lang="en-US" sz="3000" b="1">
                <a:latin typeface="Centaur" charset="0"/>
              </a:rPr>
              <a:t>	  </a:t>
            </a:r>
            <a:r>
              <a:rPr lang="en-US" sz="3000" b="1" u="sng">
                <a:latin typeface="Centaur" charset="0"/>
              </a:rPr>
              <a:t>Pros </a:t>
            </a:r>
            <a:r>
              <a:rPr lang="en-US" sz="3000" b="1">
                <a:latin typeface="Centaur" charset="0"/>
              </a:rPr>
              <a:t>	</a:t>
            </a:r>
            <a:r>
              <a:rPr lang="en-US" sz="2800" b="1">
                <a:latin typeface="Centaur" charset="0"/>
              </a:rPr>
              <a:t>	</a:t>
            </a:r>
            <a:r>
              <a:rPr lang="en-US" sz="3000" b="1">
                <a:latin typeface="Centaur" charset="0"/>
              </a:rPr>
              <a:t>	   </a:t>
            </a:r>
            <a:r>
              <a:rPr lang="en-US" sz="3000" b="1" u="sng">
                <a:latin typeface="Centaur" charset="0"/>
              </a:rPr>
              <a:t>Cons</a:t>
            </a:r>
          </a:p>
        </p:txBody>
      </p:sp>
      <p:sp>
        <p:nvSpPr>
          <p:cNvPr id="26632" name="Line 8"/>
          <p:cNvSpPr>
            <a:spLocks noChangeShapeType="1"/>
          </p:cNvSpPr>
          <p:nvPr/>
        </p:nvSpPr>
        <p:spPr bwMode="auto">
          <a:xfrm>
            <a:off x="3810000" y="1752600"/>
            <a:ext cx="0" cy="3505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2594608249"/>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43000" y="304800"/>
            <a:ext cx="6400800" cy="2266950"/>
          </a:xfrm>
        </p:spPr>
        <p:txBody>
          <a:bodyPr/>
          <a:lstStyle/>
          <a:p>
            <a:r>
              <a:rPr lang="en-US" dirty="0" smtClean="0"/>
              <a:t>Banking Services &amp; Credit</a:t>
            </a:r>
            <a:endParaRPr lang="en-US" dirty="0"/>
          </a:p>
        </p:txBody>
      </p:sp>
      <p:sp>
        <p:nvSpPr>
          <p:cNvPr id="2051" name="Rectangle 3"/>
          <p:cNvSpPr>
            <a:spLocks noGrp="1" noChangeArrowheads="1"/>
          </p:cNvSpPr>
          <p:nvPr>
            <p:ph type="subTitle" idx="1"/>
          </p:nvPr>
        </p:nvSpPr>
        <p:spPr>
          <a:xfrm>
            <a:off x="152400" y="5257800"/>
            <a:ext cx="8610600" cy="1905000"/>
          </a:xfrm>
        </p:spPr>
        <p:txBody>
          <a:bodyPr/>
          <a:lstStyle/>
          <a:p>
            <a:r>
              <a:rPr lang="en-US"/>
              <a:t>Financial Services, Credit Scores, Cost of Credit</a:t>
            </a:r>
          </a:p>
        </p:txBody>
      </p:sp>
    </p:spTree>
    <p:extLst>
      <p:ext uri="{BB962C8B-B14F-4D97-AF65-F5344CB8AC3E}">
        <p14:creationId xmlns:p14="http://schemas.microsoft.com/office/powerpoint/2010/main" val="4100309550"/>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Financial Institutions</a:t>
            </a:r>
          </a:p>
        </p:txBody>
      </p:sp>
      <p:sp>
        <p:nvSpPr>
          <p:cNvPr id="62467" name="Rectangle 3"/>
          <p:cNvSpPr>
            <a:spLocks noGrp="1" noChangeArrowheads="1"/>
          </p:cNvSpPr>
          <p:nvPr>
            <p:ph type="body" idx="1"/>
          </p:nvPr>
        </p:nvSpPr>
        <p:spPr>
          <a:xfrm>
            <a:off x="2184400" y="2362200"/>
            <a:ext cx="6273800" cy="4038600"/>
          </a:xfrm>
        </p:spPr>
        <p:txBody>
          <a:bodyPr/>
          <a:lstStyle/>
          <a:p>
            <a:r>
              <a:rPr lang="en-US"/>
              <a:t>Banks</a:t>
            </a:r>
          </a:p>
          <a:p>
            <a:r>
              <a:rPr lang="en-US"/>
              <a:t>Credit Unions</a:t>
            </a:r>
          </a:p>
          <a:p>
            <a:r>
              <a:rPr lang="en-US"/>
              <a:t>Investment brokers</a:t>
            </a:r>
          </a:p>
          <a:p>
            <a:r>
              <a:rPr lang="en-US"/>
              <a:t>Loan Agencies</a:t>
            </a:r>
          </a:p>
        </p:txBody>
      </p:sp>
    </p:spTree>
    <p:extLst>
      <p:ext uri="{BB962C8B-B14F-4D97-AF65-F5344CB8AC3E}">
        <p14:creationId xmlns:p14="http://schemas.microsoft.com/office/powerpoint/2010/main" val="26551105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Financial Institution Services</a:t>
            </a:r>
          </a:p>
        </p:txBody>
      </p:sp>
      <p:sp>
        <p:nvSpPr>
          <p:cNvPr id="8195" name="Rectangle 3"/>
          <p:cNvSpPr>
            <a:spLocks noGrp="1" noChangeArrowheads="1"/>
          </p:cNvSpPr>
          <p:nvPr>
            <p:ph type="body" idx="1"/>
          </p:nvPr>
        </p:nvSpPr>
        <p:spPr>
          <a:xfrm>
            <a:off x="2184400" y="2362200"/>
            <a:ext cx="6273800" cy="4038600"/>
          </a:xfrm>
        </p:spPr>
        <p:txBody>
          <a:bodyPr/>
          <a:lstStyle/>
          <a:p>
            <a:r>
              <a:rPr lang="en-US"/>
              <a:t>Checking Accounts</a:t>
            </a:r>
          </a:p>
          <a:p>
            <a:r>
              <a:rPr lang="en-US"/>
              <a:t>Debit Cards</a:t>
            </a:r>
          </a:p>
          <a:p>
            <a:r>
              <a:rPr lang="en-US"/>
              <a:t>Savings Accounts</a:t>
            </a:r>
          </a:p>
          <a:p>
            <a:r>
              <a:rPr lang="en-US"/>
              <a:t>Loans</a:t>
            </a:r>
          </a:p>
          <a:p>
            <a:r>
              <a:rPr lang="en-US"/>
              <a:t>Internet Banking</a:t>
            </a:r>
          </a:p>
          <a:p>
            <a:r>
              <a:rPr lang="en-US"/>
              <a:t>Online Bill Pay</a:t>
            </a:r>
          </a:p>
        </p:txBody>
      </p:sp>
    </p:spTree>
    <p:extLst>
      <p:ext uri="{BB962C8B-B14F-4D97-AF65-F5344CB8AC3E}">
        <p14:creationId xmlns:p14="http://schemas.microsoft.com/office/powerpoint/2010/main" val="26682637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Online Banking Services</a:t>
            </a:r>
          </a:p>
        </p:txBody>
      </p:sp>
      <p:sp>
        <p:nvSpPr>
          <p:cNvPr id="21507" name="Rectangle 3"/>
          <p:cNvSpPr>
            <a:spLocks noGrp="1" noChangeArrowheads="1"/>
          </p:cNvSpPr>
          <p:nvPr>
            <p:ph type="body" idx="1"/>
          </p:nvPr>
        </p:nvSpPr>
        <p:spPr/>
        <p:txBody>
          <a:bodyPr>
            <a:normAutofit fontScale="92500" lnSpcReduction="20000"/>
          </a:bodyPr>
          <a:lstStyle/>
          <a:p>
            <a:r>
              <a:rPr lang="en-US" sz="2700"/>
              <a:t>Direct Deposit – earnings (or government payments) automatically deposited </a:t>
            </a:r>
            <a:br>
              <a:rPr lang="en-US" sz="2700"/>
            </a:br>
            <a:r>
              <a:rPr lang="en-US" sz="2700"/>
              <a:t>into bank accounts, saving time, effort and money.</a:t>
            </a:r>
          </a:p>
          <a:p>
            <a:r>
              <a:rPr lang="en-US" sz="2700"/>
              <a:t>Automated Payments – utility companies, loan payments, and other businesses use an automatic payment system with bills paid through direct withdrawal from an account.</a:t>
            </a:r>
          </a:p>
        </p:txBody>
      </p:sp>
    </p:spTree>
    <p:extLst>
      <p:ext uri="{BB962C8B-B14F-4D97-AF65-F5344CB8AC3E}">
        <p14:creationId xmlns:p14="http://schemas.microsoft.com/office/powerpoint/2010/main" val="13793180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990600"/>
            <a:ext cx="5943600" cy="685800"/>
          </a:xfrm>
        </p:spPr>
        <p:txBody>
          <a:bodyPr>
            <a:normAutofit fontScale="90000"/>
          </a:bodyPr>
          <a:lstStyle/>
          <a:p>
            <a:r>
              <a:rPr lang="en-US"/>
              <a:t>Online Banking Services</a:t>
            </a:r>
          </a:p>
        </p:txBody>
      </p:sp>
      <p:sp>
        <p:nvSpPr>
          <p:cNvPr id="22531" name="Rectangle 3"/>
          <p:cNvSpPr>
            <a:spLocks noGrp="1" noChangeArrowheads="1"/>
          </p:cNvSpPr>
          <p:nvPr>
            <p:ph type="body" idx="1"/>
          </p:nvPr>
        </p:nvSpPr>
        <p:spPr>
          <a:xfrm>
            <a:off x="609600" y="1981200"/>
            <a:ext cx="8077200" cy="3671888"/>
          </a:xfrm>
        </p:spPr>
        <p:txBody>
          <a:bodyPr>
            <a:normAutofit fontScale="92500" lnSpcReduction="10000"/>
          </a:bodyPr>
          <a:lstStyle/>
          <a:p>
            <a:pPr>
              <a:lnSpc>
                <a:spcPct val="90000"/>
              </a:lnSpc>
            </a:pPr>
            <a:r>
              <a:rPr lang="en-US" sz="2700"/>
              <a:t>Automatic Teller Machines – allow customers to obtain cash and conduct banking transactions; some ATMs sell bus passes, postage stamps, gift certificates, and mutual funds.</a:t>
            </a:r>
          </a:p>
          <a:p>
            <a:pPr>
              <a:lnSpc>
                <a:spcPct val="90000"/>
              </a:lnSpc>
            </a:pPr>
            <a:r>
              <a:rPr lang="en-US" sz="2700"/>
              <a:t>Point of Sale Transactions – acceptance of ATM/check cards at retail stores and restaurants for payment of goods and services.</a:t>
            </a:r>
          </a:p>
          <a:p>
            <a:pPr>
              <a:lnSpc>
                <a:spcPct val="90000"/>
              </a:lnSpc>
            </a:pPr>
            <a:r>
              <a:rPr lang="en-US" sz="2700"/>
              <a:t>Stored Value Cards – Prepaid cards for telephone service, transit fares, highway tolls, laundry service, library fee, and school lunches.</a:t>
            </a:r>
            <a:br>
              <a:rPr lang="en-US" sz="2700"/>
            </a:br>
            <a:endParaRPr lang="en-US" sz="2700"/>
          </a:p>
        </p:txBody>
      </p:sp>
    </p:spTree>
    <p:extLst>
      <p:ext uri="{BB962C8B-B14F-4D97-AF65-F5344CB8AC3E}">
        <p14:creationId xmlns:p14="http://schemas.microsoft.com/office/powerpoint/2010/main" val="14235473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990600"/>
            <a:ext cx="5943600" cy="685800"/>
          </a:xfrm>
        </p:spPr>
        <p:txBody>
          <a:bodyPr>
            <a:normAutofit fontScale="90000"/>
          </a:bodyPr>
          <a:lstStyle/>
          <a:p>
            <a:r>
              <a:rPr lang="en-US"/>
              <a:t>Online Banking Services</a:t>
            </a:r>
          </a:p>
        </p:txBody>
      </p:sp>
      <p:sp>
        <p:nvSpPr>
          <p:cNvPr id="23555" name="Rectangle 3"/>
          <p:cNvSpPr>
            <a:spLocks noGrp="1" noChangeArrowheads="1"/>
          </p:cNvSpPr>
          <p:nvPr>
            <p:ph type="body" idx="1"/>
          </p:nvPr>
        </p:nvSpPr>
        <p:spPr/>
        <p:txBody>
          <a:bodyPr>
            <a:normAutofit fontScale="92500" lnSpcReduction="20000"/>
          </a:bodyPr>
          <a:lstStyle/>
          <a:p>
            <a:pPr>
              <a:lnSpc>
                <a:spcPct val="90000"/>
              </a:lnSpc>
            </a:pPr>
            <a:r>
              <a:rPr lang="en-US" sz="2700"/>
              <a:t>Electronic Cash – companies are developing electronic replicas of all existing payment systems – cash, check, credit cards, and coins.</a:t>
            </a:r>
          </a:p>
          <a:p>
            <a:pPr>
              <a:lnSpc>
                <a:spcPct val="90000"/>
              </a:lnSpc>
            </a:pPr>
            <a:r>
              <a:rPr lang="en-US" sz="2700"/>
              <a:t>Cyberbanking – banking through online services.  Financial institutions with Web site </a:t>
            </a:r>
            <a:r>
              <a:rPr lang="ja-JP" altLang="en-US" sz="2700">
                <a:latin typeface="Arial"/>
              </a:rPr>
              <a:t>“</a:t>
            </a:r>
            <a:r>
              <a:rPr lang="en-US" sz="2700"/>
              <a:t>cyber</a:t>
            </a:r>
            <a:r>
              <a:rPr lang="ja-JP" altLang="en-US" sz="2700">
                <a:latin typeface="Arial"/>
              </a:rPr>
              <a:t>”</a:t>
            </a:r>
            <a:r>
              <a:rPr lang="en-US" sz="2700"/>
              <a:t> branches allow customers to check balances, pay bills, transfer funds, compare savings plans, and apply for loans on the Internet.</a:t>
            </a:r>
            <a:br>
              <a:rPr lang="en-US" sz="2700"/>
            </a:br>
            <a:endParaRPr lang="en-US" sz="2700"/>
          </a:p>
        </p:txBody>
      </p:sp>
    </p:spTree>
    <p:extLst>
      <p:ext uri="{BB962C8B-B14F-4D97-AF65-F5344CB8AC3E}">
        <p14:creationId xmlns:p14="http://schemas.microsoft.com/office/powerpoint/2010/main" val="20716062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990600"/>
            <a:ext cx="5943600" cy="609600"/>
          </a:xfrm>
        </p:spPr>
        <p:txBody>
          <a:bodyPr>
            <a:normAutofit fontScale="90000"/>
          </a:bodyPr>
          <a:lstStyle/>
          <a:p>
            <a:r>
              <a:rPr lang="en-US"/>
              <a:t>Online Banking Services</a:t>
            </a:r>
          </a:p>
        </p:txBody>
      </p:sp>
      <p:sp>
        <p:nvSpPr>
          <p:cNvPr id="24579" name="Rectangle 3"/>
          <p:cNvSpPr>
            <a:spLocks noGrp="1" noChangeArrowheads="1"/>
          </p:cNvSpPr>
          <p:nvPr>
            <p:ph type="body" idx="1"/>
          </p:nvPr>
        </p:nvSpPr>
        <p:spPr>
          <a:xfrm>
            <a:off x="990600" y="2057400"/>
            <a:ext cx="7467600" cy="3671888"/>
          </a:xfrm>
        </p:spPr>
        <p:txBody>
          <a:bodyPr>
            <a:normAutofit lnSpcReduction="10000"/>
          </a:bodyPr>
          <a:lstStyle/>
          <a:p>
            <a:pPr>
              <a:lnSpc>
                <a:spcPct val="90000"/>
              </a:lnSpc>
            </a:pPr>
            <a:r>
              <a:rPr lang="en-US" sz="2700"/>
              <a:t>Smart Cards – are sometimes called </a:t>
            </a:r>
            <a:r>
              <a:rPr lang="ja-JP" altLang="en-US" sz="2700">
                <a:latin typeface="Arial"/>
              </a:rPr>
              <a:t>“</a:t>
            </a:r>
            <a:r>
              <a:rPr lang="en-US" sz="2700"/>
              <a:t>electronic wallets</a:t>
            </a:r>
            <a:r>
              <a:rPr lang="ja-JP" altLang="en-US" sz="2700">
                <a:latin typeface="Arial"/>
              </a:rPr>
              <a:t>”</a:t>
            </a:r>
            <a:r>
              <a:rPr lang="en-US" sz="2700"/>
              <a:t>,  and look like ATM </a:t>
            </a:r>
            <a:br>
              <a:rPr lang="en-US" sz="2700"/>
            </a:br>
            <a:r>
              <a:rPr lang="en-US" sz="2700"/>
              <a:t>cards; however, they also include a microchip.  This minicomputer stores prepaid amounts for buying goods and services.  It can also store data about a person</a:t>
            </a:r>
            <a:r>
              <a:rPr lang="ja-JP" altLang="en-US" sz="2700">
                <a:latin typeface="Arial"/>
              </a:rPr>
              <a:t>’</a:t>
            </a:r>
            <a:r>
              <a:rPr lang="en-US" sz="2700"/>
              <a:t>s account balances, transaction records, insurance information, and medical history.</a:t>
            </a:r>
            <a:br>
              <a:rPr lang="en-US" sz="2700"/>
            </a:br>
            <a:endParaRPr lang="en-US" sz="2700"/>
          </a:p>
        </p:txBody>
      </p:sp>
    </p:spTree>
    <p:extLst>
      <p:ext uri="{BB962C8B-B14F-4D97-AF65-F5344CB8AC3E}">
        <p14:creationId xmlns:p14="http://schemas.microsoft.com/office/powerpoint/2010/main" val="31627987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Credit Rating</a:t>
            </a:r>
          </a:p>
        </p:txBody>
      </p:sp>
      <p:sp>
        <p:nvSpPr>
          <p:cNvPr id="34819" name="Rectangle 3"/>
          <p:cNvSpPr>
            <a:spLocks noGrp="1" noChangeArrowheads="1"/>
          </p:cNvSpPr>
          <p:nvPr>
            <p:ph type="body" idx="1"/>
          </p:nvPr>
        </p:nvSpPr>
        <p:spPr/>
        <p:txBody>
          <a:bodyPr/>
          <a:lstStyle/>
          <a:p>
            <a:r>
              <a:rPr lang="en-US"/>
              <a:t>A measure of a person</a:t>
            </a:r>
            <a:r>
              <a:rPr lang="ja-JP" altLang="en-US">
                <a:latin typeface="Arial"/>
              </a:rPr>
              <a:t>’</a:t>
            </a:r>
            <a:r>
              <a:rPr lang="en-US"/>
              <a:t>s ability and willingness to make credit payments on time.</a:t>
            </a:r>
          </a:p>
        </p:txBody>
      </p:sp>
    </p:spTree>
    <p:extLst>
      <p:ext uri="{BB962C8B-B14F-4D97-AF65-F5344CB8AC3E}">
        <p14:creationId xmlns:p14="http://schemas.microsoft.com/office/powerpoint/2010/main" val="2690846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37" name="Rectangle 21"/>
          <p:cNvSpPr>
            <a:spLocks noGrp="1" noChangeArrowheads="1"/>
          </p:cNvSpPr>
          <p:nvPr>
            <p:ph type="title"/>
          </p:nvPr>
        </p:nvSpPr>
        <p:spPr>
          <a:xfrm>
            <a:off x="457200" y="526969"/>
            <a:ext cx="8229600" cy="1143000"/>
          </a:xfrm>
        </p:spPr>
        <p:txBody>
          <a:bodyPr>
            <a:normAutofit fontScale="90000"/>
          </a:bodyPr>
          <a:lstStyle/>
          <a:p>
            <a:r>
              <a:rPr lang="en-US" sz="4000" dirty="0"/>
              <a:t>Choosing Brand Name Jeans Over No-Name Jeans</a:t>
            </a:r>
          </a:p>
        </p:txBody>
      </p:sp>
      <p:graphicFrame>
        <p:nvGraphicFramePr>
          <p:cNvPr id="60420" name="Group 4"/>
          <p:cNvGraphicFramePr>
            <a:graphicFrameLocks noGrp="1"/>
          </p:cNvGraphicFramePr>
          <p:nvPr>
            <p:ph idx="1"/>
          </p:nvPr>
        </p:nvGraphicFramePr>
        <p:xfrm>
          <a:off x="457200" y="1600200"/>
          <a:ext cx="8229600" cy="4495801"/>
        </p:xfrm>
        <a:graphic>
          <a:graphicData uri="http://schemas.openxmlformats.org/drawingml/2006/table">
            <a:tbl>
              <a:tblPr/>
              <a:tblGrid>
                <a:gridCol w="4114800"/>
                <a:gridCol w="4114800"/>
              </a:tblGrid>
              <a:tr h="5318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Arial" charset="0"/>
                        </a:rPr>
                        <a:t>Pros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Arial" charset="0"/>
                        </a:rPr>
                        <a:t>Cons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3223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0"/>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0"/>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320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0"/>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0"/>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r>
              <a:tr h="1320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0"/>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0"/>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60440" name="Text Box 24"/>
          <p:cNvSpPr txBox="1">
            <a:spLocks noChangeArrowheads="1"/>
          </p:cNvSpPr>
          <p:nvPr/>
        </p:nvSpPr>
        <p:spPr bwMode="auto">
          <a:xfrm>
            <a:off x="1066800" y="2468563"/>
            <a:ext cx="2971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200"/>
              <a:t>Better Fit</a:t>
            </a:r>
          </a:p>
        </p:txBody>
      </p:sp>
      <p:sp>
        <p:nvSpPr>
          <p:cNvPr id="60441" name="Text Box 25"/>
          <p:cNvSpPr txBox="1">
            <a:spLocks noChangeArrowheads="1"/>
          </p:cNvSpPr>
          <p:nvPr/>
        </p:nvSpPr>
        <p:spPr bwMode="auto">
          <a:xfrm>
            <a:off x="5181600" y="2514600"/>
            <a:ext cx="297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200"/>
              <a:t>Cost More</a:t>
            </a:r>
          </a:p>
        </p:txBody>
      </p:sp>
      <p:sp>
        <p:nvSpPr>
          <p:cNvPr id="60442" name="Text Box 26"/>
          <p:cNvSpPr txBox="1">
            <a:spLocks noChangeArrowheads="1"/>
          </p:cNvSpPr>
          <p:nvPr/>
        </p:nvSpPr>
        <p:spPr bwMode="auto">
          <a:xfrm>
            <a:off x="1066800" y="3581400"/>
            <a:ext cx="2971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200"/>
              <a:t>Popular people will notice me.</a:t>
            </a:r>
          </a:p>
        </p:txBody>
      </p:sp>
      <p:sp>
        <p:nvSpPr>
          <p:cNvPr id="60443" name="Text Box 27"/>
          <p:cNvSpPr txBox="1">
            <a:spLocks noChangeArrowheads="1"/>
          </p:cNvSpPr>
          <p:nvPr/>
        </p:nvSpPr>
        <p:spPr bwMode="auto">
          <a:xfrm>
            <a:off x="4953000" y="3581400"/>
            <a:ext cx="3505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200"/>
              <a:t>I will look just like everyone else.</a:t>
            </a:r>
          </a:p>
        </p:txBody>
      </p:sp>
      <p:sp>
        <p:nvSpPr>
          <p:cNvPr id="60444" name="Text Box 28"/>
          <p:cNvSpPr txBox="1">
            <a:spLocks noChangeArrowheads="1"/>
          </p:cNvSpPr>
          <p:nvPr/>
        </p:nvSpPr>
        <p:spPr bwMode="auto">
          <a:xfrm>
            <a:off x="1066800" y="4876800"/>
            <a:ext cx="2971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200"/>
              <a:t>Feel better about myself.</a:t>
            </a:r>
          </a:p>
        </p:txBody>
      </p:sp>
      <p:sp>
        <p:nvSpPr>
          <p:cNvPr id="60445" name="Text Box 29"/>
          <p:cNvSpPr txBox="1">
            <a:spLocks noChangeArrowheads="1"/>
          </p:cNvSpPr>
          <p:nvPr/>
        </p:nvSpPr>
        <p:spPr bwMode="auto">
          <a:xfrm>
            <a:off x="5105400" y="4876800"/>
            <a:ext cx="2971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200"/>
              <a:t>I can only afford one pair.</a:t>
            </a:r>
          </a:p>
        </p:txBody>
      </p:sp>
    </p:spTree>
    <p:extLst>
      <p:ext uri="{BB962C8B-B14F-4D97-AF65-F5344CB8AC3E}">
        <p14:creationId xmlns:p14="http://schemas.microsoft.com/office/powerpoint/2010/main" val="22028069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0440"/>
                                        </p:tgtEl>
                                        <p:attrNameLst>
                                          <p:attrName>style.visibility</p:attrName>
                                        </p:attrNameLst>
                                      </p:cBhvr>
                                      <p:to>
                                        <p:strVal val="visible"/>
                                      </p:to>
                                    </p:set>
                                    <p:anim calcmode="lin" valueType="num">
                                      <p:cBhvr>
                                        <p:cTn id="7" dur="1000" fill="hold"/>
                                        <p:tgtEl>
                                          <p:spTgt spid="60440"/>
                                        </p:tgtEl>
                                        <p:attrNameLst>
                                          <p:attrName>ppt_w</p:attrName>
                                        </p:attrNameLst>
                                      </p:cBhvr>
                                      <p:tavLst>
                                        <p:tav tm="0">
                                          <p:val>
                                            <p:strVal val="#ppt_w*0.70"/>
                                          </p:val>
                                        </p:tav>
                                        <p:tav tm="100000">
                                          <p:val>
                                            <p:strVal val="#ppt_w"/>
                                          </p:val>
                                        </p:tav>
                                      </p:tavLst>
                                    </p:anim>
                                    <p:anim calcmode="lin" valueType="num">
                                      <p:cBhvr>
                                        <p:cTn id="8" dur="1000" fill="hold"/>
                                        <p:tgtEl>
                                          <p:spTgt spid="60440"/>
                                        </p:tgtEl>
                                        <p:attrNameLst>
                                          <p:attrName>ppt_h</p:attrName>
                                        </p:attrNameLst>
                                      </p:cBhvr>
                                      <p:tavLst>
                                        <p:tav tm="0">
                                          <p:val>
                                            <p:strVal val="#ppt_h"/>
                                          </p:val>
                                        </p:tav>
                                        <p:tav tm="100000">
                                          <p:val>
                                            <p:strVal val="#ppt_h"/>
                                          </p:val>
                                        </p:tav>
                                      </p:tavLst>
                                    </p:anim>
                                    <p:animEffect transition="in" filter="fade">
                                      <p:cBhvr>
                                        <p:cTn id="9" dur="1000"/>
                                        <p:tgtEl>
                                          <p:spTgt spid="6044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0441"/>
                                        </p:tgtEl>
                                        <p:attrNameLst>
                                          <p:attrName>style.visibility</p:attrName>
                                        </p:attrNameLst>
                                      </p:cBhvr>
                                      <p:to>
                                        <p:strVal val="visible"/>
                                      </p:to>
                                    </p:set>
                                    <p:anim calcmode="lin" valueType="num">
                                      <p:cBhvr>
                                        <p:cTn id="14" dur="1000" fill="hold"/>
                                        <p:tgtEl>
                                          <p:spTgt spid="60441"/>
                                        </p:tgtEl>
                                        <p:attrNameLst>
                                          <p:attrName>ppt_w</p:attrName>
                                        </p:attrNameLst>
                                      </p:cBhvr>
                                      <p:tavLst>
                                        <p:tav tm="0">
                                          <p:val>
                                            <p:strVal val="#ppt_w*0.70"/>
                                          </p:val>
                                        </p:tav>
                                        <p:tav tm="100000">
                                          <p:val>
                                            <p:strVal val="#ppt_w"/>
                                          </p:val>
                                        </p:tav>
                                      </p:tavLst>
                                    </p:anim>
                                    <p:anim calcmode="lin" valueType="num">
                                      <p:cBhvr>
                                        <p:cTn id="15" dur="1000" fill="hold"/>
                                        <p:tgtEl>
                                          <p:spTgt spid="60441"/>
                                        </p:tgtEl>
                                        <p:attrNameLst>
                                          <p:attrName>ppt_h</p:attrName>
                                        </p:attrNameLst>
                                      </p:cBhvr>
                                      <p:tavLst>
                                        <p:tav tm="0">
                                          <p:val>
                                            <p:strVal val="#ppt_h"/>
                                          </p:val>
                                        </p:tav>
                                        <p:tav tm="100000">
                                          <p:val>
                                            <p:strVal val="#ppt_h"/>
                                          </p:val>
                                        </p:tav>
                                      </p:tavLst>
                                    </p:anim>
                                    <p:animEffect transition="in" filter="fade">
                                      <p:cBhvr>
                                        <p:cTn id="16" dur="1000"/>
                                        <p:tgtEl>
                                          <p:spTgt spid="6044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60442">
                                            <p:txEl>
                                              <p:pRg st="0" end="0"/>
                                            </p:txEl>
                                          </p:spTgt>
                                        </p:tgtEl>
                                        <p:attrNameLst>
                                          <p:attrName>style.visibility</p:attrName>
                                        </p:attrNameLst>
                                      </p:cBhvr>
                                      <p:to>
                                        <p:strVal val="visible"/>
                                      </p:to>
                                    </p:set>
                                    <p:anim calcmode="lin" valueType="num">
                                      <p:cBhvr>
                                        <p:cTn id="21" dur="1000" fill="hold"/>
                                        <p:tgtEl>
                                          <p:spTgt spid="60442">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60442">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60442">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0443"/>
                                        </p:tgtEl>
                                        <p:attrNameLst>
                                          <p:attrName>style.visibility</p:attrName>
                                        </p:attrNameLst>
                                      </p:cBhvr>
                                      <p:to>
                                        <p:strVal val="visible"/>
                                      </p:to>
                                    </p:set>
                                    <p:anim calcmode="lin" valueType="num">
                                      <p:cBhvr>
                                        <p:cTn id="28" dur="1000" fill="hold"/>
                                        <p:tgtEl>
                                          <p:spTgt spid="60443"/>
                                        </p:tgtEl>
                                        <p:attrNameLst>
                                          <p:attrName>ppt_w</p:attrName>
                                        </p:attrNameLst>
                                      </p:cBhvr>
                                      <p:tavLst>
                                        <p:tav tm="0">
                                          <p:val>
                                            <p:strVal val="#ppt_w*0.70"/>
                                          </p:val>
                                        </p:tav>
                                        <p:tav tm="100000">
                                          <p:val>
                                            <p:strVal val="#ppt_w"/>
                                          </p:val>
                                        </p:tav>
                                      </p:tavLst>
                                    </p:anim>
                                    <p:anim calcmode="lin" valueType="num">
                                      <p:cBhvr>
                                        <p:cTn id="29" dur="1000" fill="hold"/>
                                        <p:tgtEl>
                                          <p:spTgt spid="60443"/>
                                        </p:tgtEl>
                                        <p:attrNameLst>
                                          <p:attrName>ppt_h</p:attrName>
                                        </p:attrNameLst>
                                      </p:cBhvr>
                                      <p:tavLst>
                                        <p:tav tm="0">
                                          <p:val>
                                            <p:strVal val="#ppt_h"/>
                                          </p:val>
                                        </p:tav>
                                        <p:tav tm="100000">
                                          <p:val>
                                            <p:strVal val="#ppt_h"/>
                                          </p:val>
                                        </p:tav>
                                      </p:tavLst>
                                    </p:anim>
                                    <p:animEffect transition="in" filter="fade">
                                      <p:cBhvr>
                                        <p:cTn id="30" dur="1000"/>
                                        <p:tgtEl>
                                          <p:spTgt spid="6044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60444"/>
                                        </p:tgtEl>
                                        <p:attrNameLst>
                                          <p:attrName>style.visibility</p:attrName>
                                        </p:attrNameLst>
                                      </p:cBhvr>
                                      <p:to>
                                        <p:strVal val="visible"/>
                                      </p:to>
                                    </p:set>
                                    <p:anim calcmode="lin" valueType="num">
                                      <p:cBhvr>
                                        <p:cTn id="35" dur="1000" fill="hold"/>
                                        <p:tgtEl>
                                          <p:spTgt spid="60444"/>
                                        </p:tgtEl>
                                        <p:attrNameLst>
                                          <p:attrName>ppt_w</p:attrName>
                                        </p:attrNameLst>
                                      </p:cBhvr>
                                      <p:tavLst>
                                        <p:tav tm="0">
                                          <p:val>
                                            <p:strVal val="#ppt_w*0.70"/>
                                          </p:val>
                                        </p:tav>
                                        <p:tav tm="100000">
                                          <p:val>
                                            <p:strVal val="#ppt_w"/>
                                          </p:val>
                                        </p:tav>
                                      </p:tavLst>
                                    </p:anim>
                                    <p:anim calcmode="lin" valueType="num">
                                      <p:cBhvr>
                                        <p:cTn id="36" dur="1000" fill="hold"/>
                                        <p:tgtEl>
                                          <p:spTgt spid="60444"/>
                                        </p:tgtEl>
                                        <p:attrNameLst>
                                          <p:attrName>ppt_h</p:attrName>
                                        </p:attrNameLst>
                                      </p:cBhvr>
                                      <p:tavLst>
                                        <p:tav tm="0">
                                          <p:val>
                                            <p:strVal val="#ppt_h"/>
                                          </p:val>
                                        </p:tav>
                                        <p:tav tm="100000">
                                          <p:val>
                                            <p:strVal val="#ppt_h"/>
                                          </p:val>
                                        </p:tav>
                                      </p:tavLst>
                                    </p:anim>
                                    <p:animEffect transition="in" filter="fade">
                                      <p:cBhvr>
                                        <p:cTn id="37" dur="1000"/>
                                        <p:tgtEl>
                                          <p:spTgt spid="6044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nodeType="clickEffect">
                                  <p:stCondLst>
                                    <p:cond delay="0"/>
                                  </p:stCondLst>
                                  <p:childTnLst>
                                    <p:set>
                                      <p:cBhvr>
                                        <p:cTn id="41" dur="1" fill="hold">
                                          <p:stCondLst>
                                            <p:cond delay="0"/>
                                          </p:stCondLst>
                                        </p:cTn>
                                        <p:tgtEl>
                                          <p:spTgt spid="60445">
                                            <p:txEl>
                                              <p:pRg st="0" end="0"/>
                                            </p:txEl>
                                          </p:spTgt>
                                        </p:tgtEl>
                                        <p:attrNameLst>
                                          <p:attrName>style.visibility</p:attrName>
                                        </p:attrNameLst>
                                      </p:cBhvr>
                                      <p:to>
                                        <p:strVal val="visible"/>
                                      </p:to>
                                    </p:set>
                                    <p:anim calcmode="lin" valueType="num">
                                      <p:cBhvr>
                                        <p:cTn id="42" dur="1000" fill="hold"/>
                                        <p:tgtEl>
                                          <p:spTgt spid="60445">
                                            <p:txEl>
                                              <p:pRg st="0" end="0"/>
                                            </p:txEl>
                                          </p:spTgt>
                                        </p:tgtEl>
                                        <p:attrNameLst>
                                          <p:attrName>ppt_w</p:attrName>
                                        </p:attrNameLst>
                                      </p:cBhvr>
                                      <p:tavLst>
                                        <p:tav tm="0">
                                          <p:val>
                                            <p:strVal val="#ppt_w*0.70"/>
                                          </p:val>
                                        </p:tav>
                                        <p:tav tm="100000">
                                          <p:val>
                                            <p:strVal val="#ppt_w"/>
                                          </p:val>
                                        </p:tav>
                                      </p:tavLst>
                                    </p:anim>
                                    <p:anim calcmode="lin" valueType="num">
                                      <p:cBhvr>
                                        <p:cTn id="43" dur="1000" fill="hold"/>
                                        <p:tgtEl>
                                          <p:spTgt spid="60445">
                                            <p:txEl>
                                              <p:pRg st="0" end="0"/>
                                            </p:txEl>
                                          </p:spTgt>
                                        </p:tgtEl>
                                        <p:attrNameLst>
                                          <p:attrName>ppt_h</p:attrName>
                                        </p:attrNameLst>
                                      </p:cBhvr>
                                      <p:tavLst>
                                        <p:tav tm="0">
                                          <p:val>
                                            <p:strVal val="#ppt_h"/>
                                          </p:val>
                                        </p:tav>
                                        <p:tav tm="100000">
                                          <p:val>
                                            <p:strVal val="#ppt_h"/>
                                          </p:val>
                                        </p:tav>
                                      </p:tavLst>
                                    </p:anim>
                                    <p:animEffect transition="in" filter="fade">
                                      <p:cBhvr>
                                        <p:cTn id="44" dur="1000"/>
                                        <p:tgtEl>
                                          <p:spTgt spid="604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40" grpId="0"/>
      <p:bldP spid="60441" grpId="0"/>
      <p:bldP spid="60443" grpId="0"/>
      <p:bldP spid="6044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990600"/>
            <a:ext cx="5943600" cy="609600"/>
          </a:xfrm>
        </p:spPr>
        <p:txBody>
          <a:bodyPr>
            <a:normAutofit fontScale="90000"/>
          </a:bodyPr>
          <a:lstStyle/>
          <a:p>
            <a:r>
              <a:rPr lang="en-US"/>
              <a:t>Three C</a:t>
            </a:r>
            <a:r>
              <a:rPr lang="ja-JP" altLang="en-US">
                <a:latin typeface="Arial"/>
              </a:rPr>
              <a:t>’</a:t>
            </a:r>
            <a:r>
              <a:rPr lang="en-US"/>
              <a:t>s of Credit</a:t>
            </a:r>
          </a:p>
        </p:txBody>
      </p:sp>
      <p:sp>
        <p:nvSpPr>
          <p:cNvPr id="35843" name="WordArt 3"/>
          <p:cNvSpPr>
            <a:spLocks noChangeArrowheads="1" noChangeShapeType="1" noTextEdit="1"/>
          </p:cNvSpPr>
          <p:nvPr/>
        </p:nvSpPr>
        <p:spPr bwMode="auto">
          <a:xfrm>
            <a:off x="1295400" y="1905000"/>
            <a:ext cx="3810000" cy="38100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solidFill>
                  <a:srgbClr val="99CC00"/>
                </a:solidFill>
                <a:effectLst>
                  <a:outerShdw blurRad="63500" dist="46662" dir="3284183" algn="ctr" rotWithShape="0">
                    <a:srgbClr val="4D4D4D">
                      <a:alpha val="80000"/>
                    </a:srgbClr>
                  </a:outerShdw>
                </a:effectLst>
                <a:latin typeface="Arial Black"/>
                <a:ea typeface="Arial Black"/>
                <a:cs typeface="Arial Black"/>
              </a:rPr>
              <a:t>Capital</a:t>
            </a:r>
          </a:p>
          <a:p>
            <a:pPr algn="ctr"/>
            <a:r>
              <a:rPr lang="en-US" sz="3600" kern="10" spc="720">
                <a:ln w="9525">
                  <a:solidFill>
                    <a:schemeClr val="tx1"/>
                  </a:solidFill>
                  <a:round/>
                  <a:headEnd/>
                  <a:tailEnd/>
                </a:ln>
                <a:solidFill>
                  <a:srgbClr val="99CC00"/>
                </a:solidFill>
                <a:effectLst>
                  <a:outerShdw blurRad="63500" dist="46662" dir="3284183" algn="ctr" rotWithShape="0">
                    <a:srgbClr val="4D4D4D">
                      <a:alpha val="80000"/>
                    </a:srgbClr>
                  </a:outerShdw>
                </a:effectLst>
                <a:latin typeface="Arial Black"/>
                <a:ea typeface="Arial Black"/>
                <a:cs typeface="Arial Black"/>
              </a:rPr>
              <a:t>Character</a:t>
            </a:r>
          </a:p>
          <a:p>
            <a:pPr algn="ctr"/>
            <a:r>
              <a:rPr lang="en-US" sz="3600" kern="10" spc="720">
                <a:ln w="9525">
                  <a:solidFill>
                    <a:schemeClr val="tx1"/>
                  </a:solidFill>
                  <a:round/>
                  <a:headEnd/>
                  <a:tailEnd/>
                </a:ln>
                <a:solidFill>
                  <a:srgbClr val="99CC00"/>
                </a:solidFill>
                <a:effectLst>
                  <a:outerShdw blurRad="63500" dist="46662" dir="3284183" algn="ctr" rotWithShape="0">
                    <a:srgbClr val="4D4D4D">
                      <a:alpha val="80000"/>
                    </a:srgbClr>
                  </a:outerShdw>
                </a:effectLst>
                <a:latin typeface="Arial Black"/>
                <a:ea typeface="Arial Black"/>
                <a:cs typeface="Arial Black"/>
              </a:rPr>
              <a:t>Capacity</a:t>
            </a:r>
          </a:p>
        </p:txBody>
      </p:sp>
      <p:sp>
        <p:nvSpPr>
          <p:cNvPr id="35844" name="Text Box 4"/>
          <p:cNvSpPr txBox="1">
            <a:spLocks noChangeArrowheads="1"/>
          </p:cNvSpPr>
          <p:nvPr/>
        </p:nvSpPr>
        <p:spPr bwMode="auto">
          <a:xfrm>
            <a:off x="5562600" y="1905000"/>
            <a:ext cx="28956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400">
                <a:solidFill>
                  <a:srgbClr val="CC0000"/>
                </a:solidFill>
              </a:rPr>
              <a:t>Personal items of value</a:t>
            </a:r>
          </a:p>
          <a:p>
            <a:pPr eaLnBrk="1" hangingPunct="1">
              <a:spcBef>
                <a:spcPct val="50000"/>
              </a:spcBef>
            </a:pPr>
            <a:endParaRPr lang="en-US" sz="2400">
              <a:solidFill>
                <a:srgbClr val="CC0000"/>
              </a:solidFill>
            </a:endParaRPr>
          </a:p>
          <a:p>
            <a:pPr eaLnBrk="1" hangingPunct="1">
              <a:spcBef>
                <a:spcPct val="50000"/>
              </a:spcBef>
            </a:pPr>
            <a:r>
              <a:rPr lang="en-US" sz="2400">
                <a:solidFill>
                  <a:srgbClr val="CC0000"/>
                </a:solidFill>
              </a:rPr>
              <a:t>The ability to be trusted</a:t>
            </a:r>
          </a:p>
          <a:p>
            <a:pPr eaLnBrk="1" hangingPunct="1">
              <a:spcBef>
                <a:spcPct val="50000"/>
              </a:spcBef>
            </a:pPr>
            <a:endParaRPr lang="en-US" sz="2400">
              <a:solidFill>
                <a:srgbClr val="CC0000"/>
              </a:solidFill>
            </a:endParaRPr>
          </a:p>
          <a:p>
            <a:pPr eaLnBrk="1" hangingPunct="1">
              <a:spcBef>
                <a:spcPct val="50000"/>
              </a:spcBef>
            </a:pPr>
            <a:r>
              <a:rPr lang="en-US" sz="2400">
                <a:solidFill>
                  <a:srgbClr val="CC0000"/>
                </a:solidFill>
              </a:rPr>
              <a:t>The ability to repay a loan</a:t>
            </a:r>
          </a:p>
        </p:txBody>
      </p:sp>
    </p:spTree>
    <p:extLst>
      <p:ext uri="{BB962C8B-B14F-4D97-AF65-F5344CB8AC3E}">
        <p14:creationId xmlns:p14="http://schemas.microsoft.com/office/powerpoint/2010/main" val="40404375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109133" y="918633"/>
            <a:ext cx="6705600" cy="1143000"/>
          </a:xfrm>
        </p:spPr>
        <p:txBody>
          <a:bodyPr anchor="ctr">
            <a:normAutofit fontScale="90000"/>
          </a:bodyPr>
          <a:lstStyle/>
          <a:p>
            <a:r>
              <a:rPr lang="en-US" b="1" dirty="0"/>
              <a:t>Info Found on Credit Report</a:t>
            </a:r>
          </a:p>
        </p:txBody>
      </p:sp>
      <p:sp>
        <p:nvSpPr>
          <p:cNvPr id="70659" name="Rectangle 3"/>
          <p:cNvSpPr>
            <a:spLocks noGrp="1" noChangeArrowheads="1"/>
          </p:cNvSpPr>
          <p:nvPr>
            <p:ph type="body" idx="1"/>
          </p:nvPr>
        </p:nvSpPr>
        <p:spPr>
          <a:xfrm>
            <a:off x="609600" y="1981200"/>
            <a:ext cx="7696200" cy="4038600"/>
          </a:xfrm>
        </p:spPr>
        <p:txBody>
          <a:bodyPr/>
          <a:lstStyle/>
          <a:p>
            <a:pPr>
              <a:lnSpc>
                <a:spcPct val="80000"/>
              </a:lnSpc>
              <a:buFont typeface="Wingdings" charset="0"/>
              <a:buNone/>
            </a:pPr>
            <a:r>
              <a:rPr lang="en-US" sz="1800" b="1" dirty="0"/>
              <a:t>	</a:t>
            </a:r>
            <a:r>
              <a:rPr lang="en-US" sz="2800" b="1" dirty="0"/>
              <a:t>A Consumer Credit Report (CCR) details, in depth information about your credit history, and will also include:</a:t>
            </a:r>
          </a:p>
          <a:p>
            <a:pPr>
              <a:lnSpc>
                <a:spcPct val="80000"/>
              </a:lnSpc>
              <a:buFont typeface="Wingdings" charset="0"/>
              <a:buNone/>
            </a:pPr>
            <a:endParaRPr lang="en-US" sz="2800" b="1" dirty="0"/>
          </a:p>
          <a:p>
            <a:pPr lvl="2">
              <a:lnSpc>
                <a:spcPct val="80000"/>
              </a:lnSpc>
            </a:pPr>
            <a:r>
              <a:rPr lang="en-US" sz="2500" dirty="0"/>
              <a:t>Your full name</a:t>
            </a:r>
          </a:p>
          <a:p>
            <a:pPr lvl="2">
              <a:lnSpc>
                <a:spcPct val="80000"/>
              </a:lnSpc>
            </a:pPr>
            <a:r>
              <a:rPr lang="en-US" sz="2500" dirty="0"/>
              <a:t>Any alias</a:t>
            </a:r>
            <a:r>
              <a:rPr lang="ja-JP" altLang="en-US" sz="2500" dirty="0">
                <a:latin typeface="Arial"/>
              </a:rPr>
              <a:t>’</a:t>
            </a:r>
            <a:r>
              <a:rPr lang="en-US" sz="2500" dirty="0"/>
              <a:t>s that you have used</a:t>
            </a:r>
          </a:p>
          <a:p>
            <a:pPr lvl="2">
              <a:lnSpc>
                <a:spcPct val="80000"/>
              </a:lnSpc>
            </a:pPr>
            <a:r>
              <a:rPr lang="en-US" sz="2500" dirty="0"/>
              <a:t>Social Security Number</a:t>
            </a:r>
          </a:p>
          <a:p>
            <a:pPr lvl="2">
              <a:lnSpc>
                <a:spcPct val="80000"/>
              </a:lnSpc>
            </a:pPr>
            <a:r>
              <a:rPr lang="en-US" sz="2500" dirty="0"/>
              <a:t>Current address</a:t>
            </a:r>
          </a:p>
          <a:p>
            <a:pPr lvl="2">
              <a:lnSpc>
                <a:spcPct val="80000"/>
              </a:lnSpc>
            </a:pPr>
            <a:r>
              <a:rPr lang="en-US" sz="2500" dirty="0"/>
              <a:t>Previous addresses</a:t>
            </a:r>
          </a:p>
          <a:p>
            <a:pPr>
              <a:lnSpc>
                <a:spcPct val="80000"/>
              </a:lnSpc>
              <a:buFont typeface="Wingdings" charset="0"/>
              <a:buNone/>
            </a:pPr>
            <a:r>
              <a:rPr lang="en-US" sz="1900" dirty="0"/>
              <a:t>	</a:t>
            </a:r>
            <a:endParaRPr lang="en-US" sz="1600" dirty="0"/>
          </a:p>
        </p:txBody>
      </p:sp>
      <p:sp>
        <p:nvSpPr>
          <p:cNvPr id="70662" name="Text Box 6"/>
          <p:cNvSpPr txBox="1">
            <a:spLocks noChangeArrowheads="1"/>
          </p:cNvSpPr>
          <p:nvPr/>
        </p:nvSpPr>
        <p:spPr bwMode="auto">
          <a:xfrm>
            <a:off x="5029200" y="4648200"/>
            <a:ext cx="3962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dirty="0"/>
              <a:t>Your credit report </a:t>
            </a:r>
            <a:r>
              <a:rPr lang="en-US" b="1" u="sng" dirty="0"/>
              <a:t>may also</a:t>
            </a:r>
            <a:r>
              <a:rPr lang="en-US" u="sng" dirty="0"/>
              <a:t> contain</a:t>
            </a:r>
            <a:r>
              <a:rPr lang="en-US" dirty="0"/>
              <a:t>:</a:t>
            </a:r>
          </a:p>
          <a:p>
            <a:r>
              <a:rPr lang="en-US" dirty="0"/>
              <a:t>	Your phone number</a:t>
            </a:r>
          </a:p>
          <a:p>
            <a:r>
              <a:rPr lang="en-US" dirty="0"/>
              <a:t>	Age/date of birth</a:t>
            </a:r>
          </a:p>
          <a:p>
            <a:r>
              <a:rPr lang="en-US" dirty="0"/>
              <a:t>	Your employer</a:t>
            </a:r>
            <a:r>
              <a:rPr lang="ja-JP" altLang="en-US" dirty="0">
                <a:latin typeface="Arial"/>
              </a:rPr>
              <a:t>’</a:t>
            </a:r>
            <a:r>
              <a:rPr lang="en-US" dirty="0"/>
              <a:t>s details</a:t>
            </a:r>
          </a:p>
        </p:txBody>
      </p:sp>
    </p:spTree>
    <p:extLst>
      <p:ext uri="{BB962C8B-B14F-4D97-AF65-F5344CB8AC3E}">
        <p14:creationId xmlns:p14="http://schemas.microsoft.com/office/powerpoint/2010/main" val="2096335131"/>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151467" y="990600"/>
            <a:ext cx="6705600" cy="1143000"/>
          </a:xfrm>
        </p:spPr>
        <p:txBody>
          <a:bodyPr anchor="ctr">
            <a:normAutofit fontScale="90000"/>
          </a:bodyPr>
          <a:lstStyle/>
          <a:p>
            <a:r>
              <a:rPr lang="en-US" b="1" dirty="0"/>
              <a:t>Info NOT Found on Credit Report</a:t>
            </a:r>
          </a:p>
        </p:txBody>
      </p:sp>
      <p:sp>
        <p:nvSpPr>
          <p:cNvPr id="80901" name="Rectangle 3"/>
          <p:cNvSpPr>
            <a:spLocks noGrp="1" noChangeArrowheads="1"/>
          </p:cNvSpPr>
          <p:nvPr>
            <p:ph type="body" idx="1"/>
          </p:nvPr>
        </p:nvSpPr>
        <p:spPr>
          <a:xfrm>
            <a:off x="762000" y="2057400"/>
            <a:ext cx="7696200" cy="4038600"/>
          </a:xfrm>
          <a:ln/>
        </p:spPr>
        <p:txBody>
          <a:bodyPr/>
          <a:lstStyle/>
          <a:p>
            <a:pPr>
              <a:lnSpc>
                <a:spcPct val="80000"/>
              </a:lnSpc>
            </a:pPr>
            <a:endParaRPr lang="en-US" sz="3200" b="1"/>
          </a:p>
          <a:p>
            <a:pPr>
              <a:lnSpc>
                <a:spcPct val="80000"/>
              </a:lnSpc>
            </a:pPr>
            <a:r>
              <a:rPr lang="en-US" sz="3200"/>
              <a:t>Race</a:t>
            </a:r>
          </a:p>
          <a:p>
            <a:pPr>
              <a:lnSpc>
                <a:spcPct val="80000"/>
              </a:lnSpc>
            </a:pPr>
            <a:r>
              <a:rPr lang="en-US" sz="3200"/>
              <a:t>Color</a:t>
            </a:r>
          </a:p>
          <a:p>
            <a:pPr>
              <a:lnSpc>
                <a:spcPct val="80000"/>
              </a:lnSpc>
            </a:pPr>
            <a:r>
              <a:rPr lang="en-US" sz="3200"/>
              <a:t>Sex</a:t>
            </a:r>
          </a:p>
          <a:p>
            <a:pPr>
              <a:lnSpc>
                <a:spcPct val="80000"/>
              </a:lnSpc>
            </a:pPr>
            <a:r>
              <a:rPr lang="en-US" sz="3200"/>
              <a:t>National origin</a:t>
            </a:r>
          </a:p>
          <a:p>
            <a:pPr>
              <a:lnSpc>
                <a:spcPct val="80000"/>
              </a:lnSpc>
            </a:pPr>
            <a:r>
              <a:rPr lang="en-US" sz="3200"/>
              <a:t>Marital status</a:t>
            </a:r>
          </a:p>
          <a:p>
            <a:pPr>
              <a:lnSpc>
                <a:spcPct val="80000"/>
              </a:lnSpc>
            </a:pPr>
            <a:r>
              <a:rPr lang="en-US" sz="3200"/>
              <a:t>Political persuasion</a:t>
            </a:r>
          </a:p>
          <a:p>
            <a:pPr>
              <a:lnSpc>
                <a:spcPct val="80000"/>
              </a:lnSpc>
            </a:pPr>
            <a:r>
              <a:rPr lang="en-US" sz="3200"/>
              <a:t>Medical Bill Details (Lender Reports)</a:t>
            </a:r>
          </a:p>
          <a:p>
            <a:pPr>
              <a:lnSpc>
                <a:spcPct val="80000"/>
              </a:lnSpc>
              <a:buFont typeface="Wingdings" charset="0"/>
              <a:buNone/>
            </a:pPr>
            <a:endParaRPr lang="en-US" sz="2200">
              <a:latin typeface="Arial Black" charset="0"/>
            </a:endParaRPr>
          </a:p>
        </p:txBody>
      </p:sp>
    </p:spTree>
    <p:extLst>
      <p:ext uri="{BB962C8B-B14F-4D97-AF65-F5344CB8AC3E}">
        <p14:creationId xmlns:p14="http://schemas.microsoft.com/office/powerpoint/2010/main" val="2201263422"/>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p:txBody>
          <a:bodyPr anchor="ctr">
            <a:normAutofit fontScale="90000"/>
          </a:bodyPr>
          <a:lstStyle/>
          <a:p>
            <a:r>
              <a:rPr lang="en-US" b="1"/>
              <a:t>What is a Credit Score?</a:t>
            </a:r>
            <a:br>
              <a:rPr lang="en-US" b="1"/>
            </a:br>
            <a:r>
              <a:rPr lang="en-US" b="1"/>
              <a:t>(FICO)</a:t>
            </a:r>
          </a:p>
        </p:txBody>
      </p:sp>
      <p:sp>
        <p:nvSpPr>
          <p:cNvPr id="74755" name="Rectangle 3"/>
          <p:cNvSpPr>
            <a:spLocks noGrp="1" noChangeArrowheads="1"/>
          </p:cNvSpPr>
          <p:nvPr>
            <p:ph type="body" idx="4294967295"/>
          </p:nvPr>
        </p:nvSpPr>
        <p:spPr>
          <a:xfrm>
            <a:off x="838200" y="2362200"/>
            <a:ext cx="7620000" cy="3467100"/>
          </a:xfrm>
        </p:spPr>
        <p:txBody>
          <a:bodyPr/>
          <a:lstStyle/>
          <a:p>
            <a:pPr>
              <a:lnSpc>
                <a:spcPct val="80000"/>
              </a:lnSpc>
            </a:pPr>
            <a:endParaRPr lang="en-US" sz="2400" b="1"/>
          </a:p>
          <a:p>
            <a:pPr>
              <a:lnSpc>
                <a:spcPct val="80000"/>
              </a:lnSpc>
            </a:pPr>
            <a:r>
              <a:rPr lang="en-US" sz="2800" b="1"/>
              <a:t>Snapshot </a:t>
            </a:r>
            <a:r>
              <a:rPr lang="en-US" sz="2800"/>
              <a:t>of a person's financial standing at 	a particular point in time</a:t>
            </a:r>
          </a:p>
          <a:p>
            <a:pPr>
              <a:lnSpc>
                <a:spcPct val="80000"/>
              </a:lnSpc>
            </a:pPr>
            <a:r>
              <a:rPr lang="en-US" sz="2800"/>
              <a:t>The one </a:t>
            </a:r>
            <a:r>
              <a:rPr lang="en-US" sz="2800" u="sng"/>
              <a:t>most widely used</a:t>
            </a:r>
            <a:r>
              <a:rPr lang="en-US" sz="2800"/>
              <a:t> is the "</a:t>
            </a:r>
            <a:r>
              <a:rPr lang="en-US" sz="2800" b="1"/>
              <a:t>FICO</a:t>
            </a:r>
            <a:r>
              <a:rPr lang="en-US" sz="2800"/>
              <a:t>" 	score (Fair Isaac Corporation)</a:t>
            </a:r>
          </a:p>
          <a:p>
            <a:pPr>
              <a:lnSpc>
                <a:spcPct val="80000"/>
              </a:lnSpc>
            </a:pPr>
            <a:r>
              <a:rPr lang="en-US" sz="2800"/>
              <a:t>The FICO score, a three-digit number </a:t>
            </a:r>
          </a:p>
          <a:p>
            <a:pPr>
              <a:lnSpc>
                <a:spcPct val="80000"/>
              </a:lnSpc>
              <a:buFont typeface="Wingdings" charset="0"/>
              <a:buNone/>
            </a:pPr>
            <a:r>
              <a:rPr lang="en-US" sz="2800"/>
              <a:t>		</a:t>
            </a:r>
            <a:r>
              <a:rPr lang="en-US" sz="2800">
                <a:solidFill>
                  <a:srgbClr val="33CC33"/>
                </a:solidFill>
              </a:rPr>
              <a:t>between </a:t>
            </a:r>
            <a:r>
              <a:rPr lang="en-US" sz="2800" b="1">
                <a:solidFill>
                  <a:srgbClr val="33CC33"/>
                </a:solidFill>
              </a:rPr>
              <a:t>300 and 850</a:t>
            </a:r>
          </a:p>
          <a:p>
            <a:pPr>
              <a:lnSpc>
                <a:spcPct val="80000"/>
              </a:lnSpc>
            </a:pPr>
            <a:endParaRPr lang="en-US" sz="2800" b="1">
              <a:solidFill>
                <a:srgbClr val="33CC33"/>
              </a:solidFill>
            </a:endParaRPr>
          </a:p>
          <a:p>
            <a:pPr>
              <a:lnSpc>
                <a:spcPct val="80000"/>
              </a:lnSpc>
            </a:pPr>
            <a:endParaRPr lang="en-US" sz="2800" b="1">
              <a:solidFill>
                <a:srgbClr val="33CC33"/>
              </a:solidFill>
            </a:endParaRPr>
          </a:p>
          <a:p>
            <a:pPr>
              <a:lnSpc>
                <a:spcPct val="80000"/>
              </a:lnSpc>
            </a:pPr>
            <a:endParaRPr lang="en-US" sz="2000"/>
          </a:p>
        </p:txBody>
      </p:sp>
    </p:spTree>
    <p:extLst>
      <p:ext uri="{BB962C8B-B14F-4D97-AF65-F5344CB8AC3E}">
        <p14:creationId xmlns:p14="http://schemas.microsoft.com/office/powerpoint/2010/main" val="892697654"/>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endParaRPr lang="en-US"/>
          </a:p>
        </p:txBody>
      </p:sp>
      <p:sp>
        <p:nvSpPr>
          <p:cNvPr id="82947" name="Rectangle 3"/>
          <p:cNvSpPr>
            <a:spLocks noGrp="1" noChangeArrowheads="1"/>
          </p:cNvSpPr>
          <p:nvPr>
            <p:ph type="body" idx="1"/>
          </p:nvPr>
        </p:nvSpPr>
        <p:spPr/>
        <p:txBody>
          <a:bodyPr/>
          <a:lstStyle/>
          <a:p>
            <a:endParaRPr lang="en-US"/>
          </a:p>
        </p:txBody>
      </p:sp>
      <p:pic>
        <p:nvPicPr>
          <p:cNvPr id="82955" name="Picture 11" descr="credit-score-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7772400" cy="468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0620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85800" y="76200"/>
            <a:ext cx="7772400" cy="2266950"/>
          </a:xfrm>
        </p:spPr>
        <p:txBody>
          <a:bodyPr/>
          <a:lstStyle/>
          <a:p>
            <a:r>
              <a:rPr lang="en-US" sz="6100"/>
              <a:t>Benefits of Using Credit</a:t>
            </a:r>
          </a:p>
        </p:txBody>
      </p:sp>
      <p:sp>
        <p:nvSpPr>
          <p:cNvPr id="25603" name="Rectangle 3"/>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11458126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Convenience of Purchase</a:t>
            </a:r>
          </a:p>
        </p:txBody>
      </p:sp>
      <p:sp>
        <p:nvSpPr>
          <p:cNvPr id="26627" name="Rectangle 3"/>
          <p:cNvSpPr>
            <a:spLocks noGrp="1" noChangeArrowheads="1"/>
          </p:cNvSpPr>
          <p:nvPr>
            <p:ph type="body" idx="1"/>
          </p:nvPr>
        </p:nvSpPr>
        <p:spPr/>
        <p:txBody>
          <a:bodyPr/>
          <a:lstStyle/>
          <a:p>
            <a:r>
              <a:rPr lang="en-US"/>
              <a:t>Buying on credit can be more convenient than using cash.  Using credit makes the initial purchase very easy.</a:t>
            </a:r>
          </a:p>
        </p:txBody>
      </p:sp>
    </p:spTree>
    <p:extLst>
      <p:ext uri="{BB962C8B-B14F-4D97-AF65-F5344CB8AC3E}">
        <p14:creationId xmlns:p14="http://schemas.microsoft.com/office/powerpoint/2010/main" val="36970302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en-US"/>
              <a:t>Less Risk of Losing Cash at the Time of Purchase</a:t>
            </a:r>
          </a:p>
        </p:txBody>
      </p:sp>
      <p:sp>
        <p:nvSpPr>
          <p:cNvPr id="27651" name="Rectangle 3"/>
          <p:cNvSpPr>
            <a:spLocks noGrp="1" noChangeArrowheads="1"/>
          </p:cNvSpPr>
          <p:nvPr>
            <p:ph type="body" idx="1"/>
          </p:nvPr>
        </p:nvSpPr>
        <p:spPr/>
        <p:txBody>
          <a:bodyPr/>
          <a:lstStyle/>
          <a:p>
            <a:r>
              <a:rPr lang="en-US"/>
              <a:t>When using cash, you have to worry about someone stealing it.  One who loses a credit card has a limited or no liability for unauthorized charges if the card company is notified.</a:t>
            </a:r>
          </a:p>
        </p:txBody>
      </p:sp>
    </p:spTree>
    <p:extLst>
      <p:ext uri="{BB962C8B-B14F-4D97-AF65-F5344CB8AC3E}">
        <p14:creationId xmlns:p14="http://schemas.microsoft.com/office/powerpoint/2010/main" val="15121146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043492" y="990600"/>
            <a:ext cx="6629400" cy="1143000"/>
          </a:xfrm>
        </p:spPr>
        <p:txBody>
          <a:bodyPr>
            <a:normAutofit fontScale="90000"/>
          </a:bodyPr>
          <a:lstStyle/>
          <a:p>
            <a:r>
              <a:rPr lang="en-US" dirty="0"/>
              <a:t>Strategies for maintaining positive credit include:</a:t>
            </a:r>
          </a:p>
        </p:txBody>
      </p:sp>
      <p:sp>
        <p:nvSpPr>
          <p:cNvPr id="33795" name="Rectangle 3"/>
          <p:cNvSpPr>
            <a:spLocks noGrp="1" noChangeArrowheads="1"/>
          </p:cNvSpPr>
          <p:nvPr>
            <p:ph type="body" idx="1"/>
          </p:nvPr>
        </p:nvSpPr>
        <p:spPr/>
        <p:txBody>
          <a:bodyPr>
            <a:normAutofit fontScale="92500" lnSpcReduction="20000"/>
          </a:bodyPr>
          <a:lstStyle/>
          <a:p>
            <a:pPr>
              <a:lnSpc>
                <a:spcPct val="90000"/>
              </a:lnSpc>
            </a:pPr>
            <a:r>
              <a:rPr lang="en-US" sz="2700"/>
              <a:t>Practicing good banking techniques, such as not bouncing checks</a:t>
            </a:r>
          </a:p>
          <a:p>
            <a:pPr>
              <a:lnSpc>
                <a:spcPct val="90000"/>
              </a:lnSpc>
            </a:pPr>
            <a:r>
              <a:rPr lang="en-US" sz="2700"/>
              <a:t>Paying bills on time and consistently</a:t>
            </a:r>
          </a:p>
          <a:p>
            <a:pPr>
              <a:lnSpc>
                <a:spcPct val="90000"/>
              </a:lnSpc>
            </a:pPr>
            <a:r>
              <a:rPr lang="en-US" sz="2700"/>
              <a:t>Avoiding bankruptcy</a:t>
            </a:r>
          </a:p>
          <a:p>
            <a:pPr>
              <a:lnSpc>
                <a:spcPct val="90000"/>
              </a:lnSpc>
            </a:pPr>
            <a:r>
              <a:rPr lang="en-US" sz="2700"/>
              <a:t>Not having a criminal record</a:t>
            </a:r>
          </a:p>
          <a:p>
            <a:pPr>
              <a:lnSpc>
                <a:spcPct val="90000"/>
              </a:lnSpc>
            </a:pPr>
            <a:r>
              <a:rPr lang="en-US" sz="2700"/>
              <a:t>Having a low number of credit/store cards</a:t>
            </a:r>
          </a:p>
          <a:p>
            <a:pPr>
              <a:lnSpc>
                <a:spcPct val="90000"/>
              </a:lnSpc>
            </a:pPr>
            <a:r>
              <a:rPr lang="en-US" sz="2700"/>
              <a:t>Removing errors from credit report</a:t>
            </a:r>
          </a:p>
          <a:p>
            <a:pPr>
              <a:lnSpc>
                <a:spcPct val="90000"/>
              </a:lnSpc>
            </a:pPr>
            <a:r>
              <a:rPr lang="en-US" sz="2700"/>
              <a:t>Maintaining reasonable amounts of unused credit</a:t>
            </a:r>
          </a:p>
        </p:txBody>
      </p:sp>
    </p:spTree>
    <p:extLst>
      <p:ext uri="{BB962C8B-B14F-4D97-AF65-F5344CB8AC3E}">
        <p14:creationId xmlns:p14="http://schemas.microsoft.com/office/powerpoint/2010/main" val="15466385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z="2900"/>
              <a:t>Credit Reporting Agencies</a:t>
            </a:r>
          </a:p>
        </p:txBody>
      </p:sp>
      <p:sp>
        <p:nvSpPr>
          <p:cNvPr id="37891" name="Rectangle 3"/>
          <p:cNvSpPr>
            <a:spLocks noGrp="1" noChangeArrowheads="1"/>
          </p:cNvSpPr>
          <p:nvPr>
            <p:ph type="body" idx="1"/>
          </p:nvPr>
        </p:nvSpPr>
        <p:spPr/>
        <p:txBody>
          <a:bodyPr/>
          <a:lstStyle/>
          <a:p>
            <a:r>
              <a:rPr lang="en-US"/>
              <a:t>EquiFax</a:t>
            </a:r>
          </a:p>
          <a:p>
            <a:pPr lvl="1"/>
            <a:r>
              <a:rPr lang="en-US"/>
              <a:t>1.800.685.1111   </a:t>
            </a:r>
            <a:r>
              <a:rPr lang="en-US">
                <a:hlinkClick r:id="rId2"/>
              </a:rPr>
              <a:t>www.equifax.com</a:t>
            </a:r>
            <a:endParaRPr lang="en-US"/>
          </a:p>
          <a:p>
            <a:r>
              <a:rPr lang="en-US"/>
              <a:t>Experian</a:t>
            </a:r>
          </a:p>
          <a:p>
            <a:pPr lvl="1"/>
            <a:r>
              <a:rPr lang="en-US"/>
              <a:t>1.888.397.3742   </a:t>
            </a:r>
            <a:r>
              <a:rPr lang="en-US">
                <a:hlinkClick r:id="rId3"/>
              </a:rPr>
              <a:t>www.experian.com</a:t>
            </a:r>
            <a:endParaRPr lang="en-US"/>
          </a:p>
          <a:p>
            <a:r>
              <a:rPr lang="en-US"/>
              <a:t>TransUnion</a:t>
            </a:r>
          </a:p>
          <a:p>
            <a:pPr lvl="1"/>
            <a:r>
              <a:rPr lang="en-US"/>
              <a:t>1.800.860.7289   </a:t>
            </a:r>
            <a:r>
              <a:rPr lang="en-US">
                <a:hlinkClick r:id="rId4"/>
              </a:rPr>
              <a:t>www.transunion.com</a:t>
            </a:r>
            <a:endParaRPr lang="en-US"/>
          </a:p>
          <a:p>
            <a:r>
              <a:rPr lang="en-US"/>
              <a:t>www.annualcreditreport.com</a:t>
            </a:r>
          </a:p>
        </p:txBody>
      </p:sp>
    </p:spTree>
    <p:extLst>
      <p:ext uri="{BB962C8B-B14F-4D97-AF65-F5344CB8AC3E}">
        <p14:creationId xmlns:p14="http://schemas.microsoft.com/office/powerpoint/2010/main" val="591124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708791"/>
            <a:ext cx="8153400" cy="990600"/>
          </a:xfrm>
        </p:spPr>
        <p:txBody>
          <a:bodyPr>
            <a:normAutofit fontScale="90000"/>
          </a:bodyPr>
          <a:lstStyle/>
          <a:p>
            <a:r>
              <a:rPr lang="en-US" dirty="0"/>
              <a:t>Forms of Peer Pressure as it Relates to Purchasing Decisions</a:t>
            </a:r>
          </a:p>
        </p:txBody>
      </p:sp>
      <p:sp>
        <p:nvSpPr>
          <p:cNvPr id="70659" name="Rectangle 3"/>
          <p:cNvSpPr>
            <a:spLocks noGrp="1" noChangeArrowheads="1"/>
          </p:cNvSpPr>
          <p:nvPr>
            <p:ph type="body" sz="half" idx="4294967295"/>
          </p:nvPr>
        </p:nvSpPr>
        <p:spPr>
          <a:xfrm>
            <a:off x="1676400" y="1905000"/>
            <a:ext cx="3429000" cy="4114800"/>
          </a:xfrm>
          <a:prstGeom prst="rect">
            <a:avLst/>
          </a:prstGeom>
        </p:spPr>
        <p:txBody>
          <a:bodyPr/>
          <a:lstStyle/>
          <a:p>
            <a:r>
              <a:rPr lang="en-US"/>
              <a:t>Friends</a:t>
            </a:r>
          </a:p>
          <a:p>
            <a:r>
              <a:rPr lang="en-US"/>
              <a:t>Newspapers</a:t>
            </a:r>
          </a:p>
          <a:p>
            <a:r>
              <a:rPr lang="en-US"/>
              <a:t>Magazines</a:t>
            </a:r>
          </a:p>
          <a:p>
            <a:r>
              <a:rPr lang="en-US"/>
              <a:t>Telephone Directories</a:t>
            </a:r>
          </a:p>
          <a:p>
            <a:endParaRPr lang="en-US"/>
          </a:p>
          <a:p>
            <a:endParaRPr lang="en-US"/>
          </a:p>
        </p:txBody>
      </p:sp>
      <p:sp>
        <p:nvSpPr>
          <p:cNvPr id="70660" name="Rectangle 4"/>
          <p:cNvSpPr>
            <a:spLocks noGrp="1" noChangeArrowheads="1"/>
          </p:cNvSpPr>
          <p:nvPr>
            <p:ph type="body" sz="half" idx="4294967295"/>
          </p:nvPr>
        </p:nvSpPr>
        <p:spPr>
          <a:xfrm>
            <a:off x="4800600" y="1905000"/>
            <a:ext cx="3429000" cy="4114800"/>
          </a:xfrm>
          <a:prstGeom prst="rect">
            <a:avLst/>
          </a:prstGeom>
        </p:spPr>
        <p:txBody>
          <a:bodyPr/>
          <a:lstStyle/>
          <a:p>
            <a:r>
              <a:rPr lang="en-US"/>
              <a:t>Direct Mail</a:t>
            </a:r>
          </a:p>
          <a:p>
            <a:r>
              <a:rPr lang="en-US"/>
              <a:t>Commercials</a:t>
            </a:r>
          </a:p>
          <a:p>
            <a:r>
              <a:rPr lang="en-US"/>
              <a:t>Catalogs</a:t>
            </a:r>
          </a:p>
          <a:p>
            <a:r>
              <a:rPr lang="en-US"/>
              <a:t>Radio Advertisements</a:t>
            </a:r>
          </a:p>
        </p:txBody>
      </p:sp>
      <p:pic>
        <p:nvPicPr>
          <p:cNvPr id="70667" name="Picture 11" descr="MC90010472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572000"/>
            <a:ext cx="3505200" cy="2128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6473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p:cTn id="7" dur="1000" fill="hold"/>
                                        <p:tgtEl>
                                          <p:spTgt spid="7065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065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065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0659">
                                            <p:txEl>
                                              <p:pRg st="1" end="1"/>
                                            </p:txEl>
                                          </p:spTgt>
                                        </p:tgtEl>
                                        <p:attrNameLst>
                                          <p:attrName>style.visibility</p:attrName>
                                        </p:attrNameLst>
                                      </p:cBhvr>
                                      <p:to>
                                        <p:strVal val="visible"/>
                                      </p:to>
                                    </p:set>
                                    <p:anim calcmode="lin" valueType="num">
                                      <p:cBhvr>
                                        <p:cTn id="14" dur="1000" fill="hold"/>
                                        <p:tgtEl>
                                          <p:spTgt spid="7065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7065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7065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0659">
                                            <p:txEl>
                                              <p:pRg st="2" end="2"/>
                                            </p:txEl>
                                          </p:spTgt>
                                        </p:tgtEl>
                                        <p:attrNameLst>
                                          <p:attrName>style.visibility</p:attrName>
                                        </p:attrNameLst>
                                      </p:cBhvr>
                                      <p:to>
                                        <p:strVal val="visible"/>
                                      </p:to>
                                    </p:set>
                                    <p:anim calcmode="lin" valueType="num">
                                      <p:cBhvr>
                                        <p:cTn id="21" dur="1000" fill="hold"/>
                                        <p:tgtEl>
                                          <p:spTgt spid="7065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7065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7065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0659">
                                            <p:txEl>
                                              <p:pRg st="3" end="3"/>
                                            </p:txEl>
                                          </p:spTgt>
                                        </p:tgtEl>
                                        <p:attrNameLst>
                                          <p:attrName>style.visibility</p:attrName>
                                        </p:attrNameLst>
                                      </p:cBhvr>
                                      <p:to>
                                        <p:strVal val="visible"/>
                                      </p:to>
                                    </p:set>
                                    <p:anim calcmode="lin" valueType="num">
                                      <p:cBhvr>
                                        <p:cTn id="28" dur="1000" fill="hold"/>
                                        <p:tgtEl>
                                          <p:spTgt spid="70659">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70659">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70659">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70660">
                                            <p:txEl>
                                              <p:pRg st="0" end="0"/>
                                            </p:txEl>
                                          </p:spTgt>
                                        </p:tgtEl>
                                        <p:attrNameLst>
                                          <p:attrName>style.visibility</p:attrName>
                                        </p:attrNameLst>
                                      </p:cBhvr>
                                      <p:to>
                                        <p:strVal val="visible"/>
                                      </p:to>
                                    </p:set>
                                    <p:anim calcmode="lin" valueType="num">
                                      <p:cBhvr>
                                        <p:cTn id="35" dur="1000" fill="hold"/>
                                        <p:tgtEl>
                                          <p:spTgt spid="70660">
                                            <p:txEl>
                                              <p:pRg st="0" end="0"/>
                                            </p:txEl>
                                          </p:spTgt>
                                        </p:tgtEl>
                                        <p:attrNameLst>
                                          <p:attrName>ppt_w</p:attrName>
                                        </p:attrNameLst>
                                      </p:cBhvr>
                                      <p:tavLst>
                                        <p:tav tm="0">
                                          <p:val>
                                            <p:strVal val="#ppt_w*0.70"/>
                                          </p:val>
                                        </p:tav>
                                        <p:tav tm="100000">
                                          <p:val>
                                            <p:strVal val="#ppt_w"/>
                                          </p:val>
                                        </p:tav>
                                      </p:tavLst>
                                    </p:anim>
                                    <p:anim calcmode="lin" valueType="num">
                                      <p:cBhvr>
                                        <p:cTn id="36" dur="1000" fill="hold"/>
                                        <p:tgtEl>
                                          <p:spTgt spid="70660">
                                            <p:txEl>
                                              <p:pRg st="0" end="0"/>
                                            </p:txEl>
                                          </p:spTgt>
                                        </p:tgtEl>
                                        <p:attrNameLst>
                                          <p:attrName>ppt_h</p:attrName>
                                        </p:attrNameLst>
                                      </p:cBhvr>
                                      <p:tavLst>
                                        <p:tav tm="0">
                                          <p:val>
                                            <p:strVal val="#ppt_h"/>
                                          </p:val>
                                        </p:tav>
                                        <p:tav tm="100000">
                                          <p:val>
                                            <p:strVal val="#ppt_h"/>
                                          </p:val>
                                        </p:tav>
                                      </p:tavLst>
                                    </p:anim>
                                    <p:animEffect transition="in" filter="fade">
                                      <p:cBhvr>
                                        <p:cTn id="37" dur="1000"/>
                                        <p:tgtEl>
                                          <p:spTgt spid="70660">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70660">
                                            <p:txEl>
                                              <p:pRg st="1" end="1"/>
                                            </p:txEl>
                                          </p:spTgt>
                                        </p:tgtEl>
                                        <p:attrNameLst>
                                          <p:attrName>style.visibility</p:attrName>
                                        </p:attrNameLst>
                                      </p:cBhvr>
                                      <p:to>
                                        <p:strVal val="visible"/>
                                      </p:to>
                                    </p:set>
                                    <p:anim calcmode="lin" valueType="num">
                                      <p:cBhvr>
                                        <p:cTn id="42" dur="1000" fill="hold"/>
                                        <p:tgtEl>
                                          <p:spTgt spid="70660">
                                            <p:txEl>
                                              <p:pRg st="1" end="1"/>
                                            </p:txEl>
                                          </p:spTgt>
                                        </p:tgtEl>
                                        <p:attrNameLst>
                                          <p:attrName>ppt_w</p:attrName>
                                        </p:attrNameLst>
                                      </p:cBhvr>
                                      <p:tavLst>
                                        <p:tav tm="0">
                                          <p:val>
                                            <p:strVal val="#ppt_w*0.70"/>
                                          </p:val>
                                        </p:tav>
                                        <p:tav tm="100000">
                                          <p:val>
                                            <p:strVal val="#ppt_w"/>
                                          </p:val>
                                        </p:tav>
                                      </p:tavLst>
                                    </p:anim>
                                    <p:anim calcmode="lin" valueType="num">
                                      <p:cBhvr>
                                        <p:cTn id="43" dur="1000" fill="hold"/>
                                        <p:tgtEl>
                                          <p:spTgt spid="70660">
                                            <p:txEl>
                                              <p:pRg st="1" end="1"/>
                                            </p:txEl>
                                          </p:spTgt>
                                        </p:tgtEl>
                                        <p:attrNameLst>
                                          <p:attrName>ppt_h</p:attrName>
                                        </p:attrNameLst>
                                      </p:cBhvr>
                                      <p:tavLst>
                                        <p:tav tm="0">
                                          <p:val>
                                            <p:strVal val="#ppt_h"/>
                                          </p:val>
                                        </p:tav>
                                        <p:tav tm="100000">
                                          <p:val>
                                            <p:strVal val="#ppt_h"/>
                                          </p:val>
                                        </p:tav>
                                      </p:tavLst>
                                    </p:anim>
                                    <p:animEffect transition="in" filter="fade">
                                      <p:cBhvr>
                                        <p:cTn id="44" dur="1000"/>
                                        <p:tgtEl>
                                          <p:spTgt spid="70660">
                                            <p:txEl>
                                              <p:pRg st="1" end="1"/>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70660">
                                            <p:txEl>
                                              <p:pRg st="2" end="2"/>
                                            </p:txEl>
                                          </p:spTgt>
                                        </p:tgtEl>
                                        <p:attrNameLst>
                                          <p:attrName>style.visibility</p:attrName>
                                        </p:attrNameLst>
                                      </p:cBhvr>
                                      <p:to>
                                        <p:strVal val="visible"/>
                                      </p:to>
                                    </p:set>
                                    <p:anim calcmode="lin" valueType="num">
                                      <p:cBhvr>
                                        <p:cTn id="49" dur="1000" fill="hold"/>
                                        <p:tgtEl>
                                          <p:spTgt spid="70660">
                                            <p:txEl>
                                              <p:pRg st="2" end="2"/>
                                            </p:txEl>
                                          </p:spTgt>
                                        </p:tgtEl>
                                        <p:attrNameLst>
                                          <p:attrName>ppt_w</p:attrName>
                                        </p:attrNameLst>
                                      </p:cBhvr>
                                      <p:tavLst>
                                        <p:tav tm="0">
                                          <p:val>
                                            <p:strVal val="#ppt_w*0.70"/>
                                          </p:val>
                                        </p:tav>
                                        <p:tav tm="100000">
                                          <p:val>
                                            <p:strVal val="#ppt_w"/>
                                          </p:val>
                                        </p:tav>
                                      </p:tavLst>
                                    </p:anim>
                                    <p:anim calcmode="lin" valueType="num">
                                      <p:cBhvr>
                                        <p:cTn id="50" dur="1000" fill="hold"/>
                                        <p:tgtEl>
                                          <p:spTgt spid="70660">
                                            <p:txEl>
                                              <p:pRg st="2" end="2"/>
                                            </p:txEl>
                                          </p:spTgt>
                                        </p:tgtEl>
                                        <p:attrNameLst>
                                          <p:attrName>ppt_h</p:attrName>
                                        </p:attrNameLst>
                                      </p:cBhvr>
                                      <p:tavLst>
                                        <p:tav tm="0">
                                          <p:val>
                                            <p:strVal val="#ppt_h"/>
                                          </p:val>
                                        </p:tav>
                                        <p:tav tm="100000">
                                          <p:val>
                                            <p:strVal val="#ppt_h"/>
                                          </p:val>
                                        </p:tav>
                                      </p:tavLst>
                                    </p:anim>
                                    <p:animEffect transition="in" filter="fade">
                                      <p:cBhvr>
                                        <p:cTn id="51" dur="1000"/>
                                        <p:tgtEl>
                                          <p:spTgt spid="70660">
                                            <p:txEl>
                                              <p:pRg st="2" end="2"/>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70660">
                                            <p:txEl>
                                              <p:pRg st="3" end="3"/>
                                            </p:txEl>
                                          </p:spTgt>
                                        </p:tgtEl>
                                        <p:attrNameLst>
                                          <p:attrName>style.visibility</p:attrName>
                                        </p:attrNameLst>
                                      </p:cBhvr>
                                      <p:to>
                                        <p:strVal val="visible"/>
                                      </p:to>
                                    </p:set>
                                    <p:anim calcmode="lin" valueType="num">
                                      <p:cBhvr>
                                        <p:cTn id="56" dur="1000" fill="hold"/>
                                        <p:tgtEl>
                                          <p:spTgt spid="70660">
                                            <p:txEl>
                                              <p:pRg st="3" end="3"/>
                                            </p:txEl>
                                          </p:spTgt>
                                        </p:tgtEl>
                                        <p:attrNameLst>
                                          <p:attrName>ppt_w</p:attrName>
                                        </p:attrNameLst>
                                      </p:cBhvr>
                                      <p:tavLst>
                                        <p:tav tm="0">
                                          <p:val>
                                            <p:strVal val="#ppt_w*0.70"/>
                                          </p:val>
                                        </p:tav>
                                        <p:tav tm="100000">
                                          <p:val>
                                            <p:strVal val="#ppt_w"/>
                                          </p:val>
                                        </p:tav>
                                      </p:tavLst>
                                    </p:anim>
                                    <p:anim calcmode="lin" valueType="num">
                                      <p:cBhvr>
                                        <p:cTn id="57" dur="1000" fill="hold"/>
                                        <p:tgtEl>
                                          <p:spTgt spid="70660">
                                            <p:txEl>
                                              <p:pRg st="3" end="3"/>
                                            </p:txEl>
                                          </p:spTgt>
                                        </p:tgtEl>
                                        <p:attrNameLst>
                                          <p:attrName>ppt_h</p:attrName>
                                        </p:attrNameLst>
                                      </p:cBhvr>
                                      <p:tavLst>
                                        <p:tav tm="0">
                                          <p:val>
                                            <p:strVal val="#ppt_h"/>
                                          </p:val>
                                        </p:tav>
                                        <p:tav tm="100000">
                                          <p:val>
                                            <p:strVal val="#ppt_h"/>
                                          </p:val>
                                        </p:tav>
                                      </p:tavLst>
                                    </p:anim>
                                    <p:animEffect transition="in" filter="fade">
                                      <p:cBhvr>
                                        <p:cTn id="58" dur="1000"/>
                                        <p:tgtEl>
                                          <p:spTgt spid="7066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P spid="70660"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p:txBody>
          <a:bodyPr anchor="ctr"/>
          <a:lstStyle/>
          <a:p>
            <a:r>
              <a:rPr lang="en-US" sz="2900"/>
              <a:t>Good Debt vs. Bad Debt</a:t>
            </a:r>
            <a:r>
              <a:rPr lang="en-US" sz="2900">
                <a:solidFill>
                  <a:srgbClr val="C95803"/>
                </a:solidFill>
              </a:rPr>
              <a:t/>
            </a:r>
            <a:br>
              <a:rPr lang="en-US" sz="2900">
                <a:solidFill>
                  <a:srgbClr val="C95803"/>
                </a:solidFill>
              </a:rPr>
            </a:br>
            <a:r>
              <a:rPr lang="en-US" sz="2900">
                <a:solidFill>
                  <a:srgbClr val="33CC33"/>
                </a:solidFill>
              </a:rPr>
              <a:t>GOOD</a:t>
            </a:r>
            <a:endParaRPr lang="en-US" sz="1400">
              <a:solidFill>
                <a:srgbClr val="33CC33"/>
              </a:solidFill>
            </a:endParaRPr>
          </a:p>
        </p:txBody>
      </p:sp>
      <p:sp>
        <p:nvSpPr>
          <p:cNvPr id="86019" name="Rectangle 3"/>
          <p:cNvSpPr>
            <a:spLocks noGrp="1" noChangeArrowheads="1"/>
          </p:cNvSpPr>
          <p:nvPr>
            <p:ph type="body" idx="4294967295"/>
          </p:nvPr>
        </p:nvSpPr>
        <p:spPr>
          <a:xfrm>
            <a:off x="1143000" y="2362200"/>
            <a:ext cx="7172325" cy="4038600"/>
          </a:xfrm>
        </p:spPr>
        <p:txBody>
          <a:bodyPr/>
          <a:lstStyle/>
          <a:p>
            <a:r>
              <a:rPr lang="en-US"/>
              <a:t>A </a:t>
            </a:r>
            <a:r>
              <a:rPr lang="en-US" b="1"/>
              <a:t>reasonable</a:t>
            </a:r>
            <a:r>
              <a:rPr lang="en-US"/>
              <a:t> Mortgage Loan</a:t>
            </a:r>
          </a:p>
          <a:p>
            <a:r>
              <a:rPr lang="en-US"/>
              <a:t>A </a:t>
            </a:r>
            <a:r>
              <a:rPr lang="en-US" b="1"/>
              <a:t>reasonable</a:t>
            </a:r>
            <a:r>
              <a:rPr lang="en-US"/>
              <a:t> Auto Loan</a:t>
            </a:r>
          </a:p>
          <a:p>
            <a:r>
              <a:rPr lang="en-US"/>
              <a:t>Student Loans</a:t>
            </a:r>
          </a:p>
          <a:p>
            <a:r>
              <a:rPr lang="en-US"/>
              <a:t>Business Loans</a:t>
            </a:r>
          </a:p>
          <a:p>
            <a:r>
              <a:rPr lang="en-US"/>
              <a:t>Small Credit Load</a:t>
            </a:r>
          </a:p>
          <a:p>
            <a:pPr>
              <a:buFont typeface="Wingdings" charset="0"/>
              <a:buNone/>
            </a:pPr>
            <a:r>
              <a:rPr lang="en-US" sz="2500"/>
              <a:t>These </a:t>
            </a:r>
            <a:r>
              <a:rPr lang="ja-JP" altLang="en-US" sz="2500">
                <a:latin typeface="Arial"/>
              </a:rPr>
              <a:t>“</a:t>
            </a:r>
            <a:r>
              <a:rPr lang="en-US" sz="2500"/>
              <a:t>GOOD</a:t>
            </a:r>
            <a:r>
              <a:rPr lang="ja-JP" altLang="en-US" sz="2500">
                <a:latin typeface="Arial"/>
              </a:rPr>
              <a:t>”</a:t>
            </a:r>
            <a:r>
              <a:rPr lang="en-US" sz="2500"/>
              <a:t> debts may be needed, but you can over-leverage yourself. In that case, it could be considered a bad debt.</a:t>
            </a:r>
          </a:p>
        </p:txBody>
      </p:sp>
    </p:spTree>
    <p:extLst>
      <p:ext uri="{BB962C8B-B14F-4D97-AF65-F5344CB8AC3E}">
        <p14:creationId xmlns:p14="http://schemas.microsoft.com/office/powerpoint/2010/main" val="437729926"/>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a:xfrm>
            <a:off x="304800" y="990600"/>
            <a:ext cx="6553200" cy="1143000"/>
          </a:xfrm>
        </p:spPr>
        <p:txBody>
          <a:bodyPr anchor="ctr">
            <a:normAutofit fontScale="90000"/>
          </a:bodyPr>
          <a:lstStyle/>
          <a:p>
            <a:r>
              <a:rPr lang="en-US" b="1"/>
              <a:t>Who Looks at Your Credit?</a:t>
            </a:r>
          </a:p>
        </p:txBody>
      </p:sp>
      <p:sp>
        <p:nvSpPr>
          <p:cNvPr id="88067" name="Rectangle 3"/>
          <p:cNvSpPr>
            <a:spLocks noGrp="1" noChangeArrowheads="1"/>
          </p:cNvSpPr>
          <p:nvPr>
            <p:ph type="body" sz="half" idx="4294967295"/>
          </p:nvPr>
        </p:nvSpPr>
        <p:spPr>
          <a:xfrm>
            <a:off x="685800" y="2209800"/>
            <a:ext cx="3919538" cy="4038600"/>
          </a:xfrm>
        </p:spPr>
        <p:txBody>
          <a:bodyPr/>
          <a:lstStyle/>
          <a:p>
            <a:r>
              <a:rPr lang="en-US" sz="2700"/>
              <a:t>Lenders</a:t>
            </a:r>
          </a:p>
          <a:p>
            <a:pPr lvl="1"/>
            <a:r>
              <a:rPr lang="en-US" sz="2200"/>
              <a:t>Credit Cards</a:t>
            </a:r>
          </a:p>
          <a:p>
            <a:pPr lvl="1"/>
            <a:r>
              <a:rPr lang="en-US" sz="2200"/>
              <a:t>Store Cards</a:t>
            </a:r>
          </a:p>
          <a:p>
            <a:pPr lvl="1"/>
            <a:r>
              <a:rPr lang="en-US" sz="2200"/>
              <a:t>Auto Loans</a:t>
            </a:r>
          </a:p>
          <a:p>
            <a:pPr lvl="1"/>
            <a:r>
              <a:rPr lang="en-US" sz="2200"/>
              <a:t>Mortgages</a:t>
            </a:r>
          </a:p>
          <a:p>
            <a:pPr lvl="1"/>
            <a:r>
              <a:rPr lang="en-US" sz="2200"/>
              <a:t>Personal Loans</a:t>
            </a:r>
          </a:p>
          <a:p>
            <a:pPr lvl="1"/>
            <a:r>
              <a:rPr lang="en-US" sz="2200"/>
              <a:t>Furniture Loans</a:t>
            </a:r>
          </a:p>
          <a:p>
            <a:pPr lvl="1"/>
            <a:r>
              <a:rPr lang="en-US" sz="2200"/>
              <a:t>Computer Loans</a:t>
            </a:r>
          </a:p>
        </p:txBody>
      </p:sp>
      <p:sp>
        <p:nvSpPr>
          <p:cNvPr id="88068" name="Rectangle 4"/>
          <p:cNvSpPr>
            <a:spLocks noGrp="1" noChangeArrowheads="1"/>
          </p:cNvSpPr>
          <p:nvPr>
            <p:ph type="body" sz="half" idx="4294967295"/>
          </p:nvPr>
        </p:nvSpPr>
        <p:spPr>
          <a:xfrm>
            <a:off x="4419600" y="2209800"/>
            <a:ext cx="4495800" cy="4525963"/>
          </a:xfrm>
        </p:spPr>
        <p:txBody>
          <a:bodyPr/>
          <a:lstStyle/>
          <a:p>
            <a:r>
              <a:rPr lang="en-US" sz="2700"/>
              <a:t>Utility Companies</a:t>
            </a:r>
          </a:p>
          <a:p>
            <a:r>
              <a:rPr lang="en-US" sz="2700"/>
              <a:t>Cell Phone Companies</a:t>
            </a:r>
          </a:p>
          <a:p>
            <a:r>
              <a:rPr lang="en-US" sz="2700"/>
              <a:t>Insurance Carrier</a:t>
            </a:r>
          </a:p>
          <a:p>
            <a:r>
              <a:rPr lang="en-US" sz="2700"/>
              <a:t>Employers</a:t>
            </a:r>
          </a:p>
          <a:p>
            <a:r>
              <a:rPr lang="en-US" sz="2700"/>
              <a:t>Military</a:t>
            </a:r>
            <a:r>
              <a:rPr lang="en-US" sz="2000"/>
              <a:t> (Security Clearance)</a:t>
            </a:r>
          </a:p>
          <a:p>
            <a:r>
              <a:rPr lang="en-US" sz="2700"/>
              <a:t>Rental agents</a:t>
            </a:r>
          </a:p>
          <a:p>
            <a:r>
              <a:rPr lang="en-US" sz="2700"/>
              <a:t>Bank</a:t>
            </a:r>
          </a:p>
          <a:p>
            <a:pPr lvl="1"/>
            <a:r>
              <a:rPr lang="en-US" sz="2200"/>
              <a:t>(checking/savings accts)</a:t>
            </a:r>
          </a:p>
          <a:p>
            <a:endParaRPr lang="en-US" sz="2700"/>
          </a:p>
        </p:txBody>
      </p:sp>
    </p:spTree>
    <p:extLst>
      <p:ext uri="{BB962C8B-B14F-4D97-AF65-F5344CB8AC3E}">
        <p14:creationId xmlns:p14="http://schemas.microsoft.com/office/powerpoint/2010/main" val="3760933369"/>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a:xfrm>
            <a:off x="457200" y="914400"/>
            <a:ext cx="8610600" cy="1143000"/>
          </a:xfrm>
        </p:spPr>
        <p:txBody>
          <a:bodyPr anchor="ctr"/>
          <a:lstStyle/>
          <a:p>
            <a:r>
              <a:rPr lang="en-US" sz="2900" b="1"/>
              <a:t>Which Accounts Build Credit?</a:t>
            </a:r>
          </a:p>
        </p:txBody>
      </p:sp>
      <p:sp>
        <p:nvSpPr>
          <p:cNvPr id="89091" name="Rectangle 3"/>
          <p:cNvSpPr>
            <a:spLocks noGrp="1" noChangeArrowheads="1"/>
          </p:cNvSpPr>
          <p:nvPr>
            <p:ph type="body" sz="half" idx="4294967295"/>
          </p:nvPr>
        </p:nvSpPr>
        <p:spPr>
          <a:xfrm>
            <a:off x="533400" y="2133600"/>
            <a:ext cx="4191000" cy="4525963"/>
          </a:xfrm>
        </p:spPr>
        <p:txBody>
          <a:bodyPr/>
          <a:lstStyle/>
          <a:p>
            <a:pPr>
              <a:buFont typeface="Wingdings" charset="0"/>
              <a:buNone/>
            </a:pPr>
            <a:r>
              <a:rPr lang="en-US" sz="2700"/>
              <a:t>		       </a:t>
            </a:r>
            <a:r>
              <a:rPr lang="en-US" sz="2700" b="1">
                <a:solidFill>
                  <a:srgbClr val="33CC33"/>
                </a:solidFill>
              </a:rPr>
              <a:t>YES</a:t>
            </a:r>
          </a:p>
          <a:p>
            <a:pPr lvl="1"/>
            <a:r>
              <a:rPr lang="en-US" sz="2200"/>
              <a:t>Credit Cards</a:t>
            </a:r>
          </a:p>
          <a:p>
            <a:pPr lvl="1"/>
            <a:r>
              <a:rPr lang="en-US" sz="2200"/>
              <a:t>Store Cards</a:t>
            </a:r>
          </a:p>
          <a:p>
            <a:pPr lvl="1"/>
            <a:r>
              <a:rPr lang="en-US" sz="2200"/>
              <a:t>Auto Loans</a:t>
            </a:r>
          </a:p>
          <a:p>
            <a:pPr lvl="1"/>
            <a:r>
              <a:rPr lang="en-US" sz="2200"/>
              <a:t>Mortgages</a:t>
            </a:r>
          </a:p>
          <a:p>
            <a:pPr lvl="1"/>
            <a:r>
              <a:rPr lang="en-US" sz="2200"/>
              <a:t>Personal Loans</a:t>
            </a:r>
          </a:p>
          <a:p>
            <a:pPr lvl="1"/>
            <a:r>
              <a:rPr lang="en-US" sz="2200"/>
              <a:t>Furniture Loans</a:t>
            </a:r>
          </a:p>
          <a:p>
            <a:pPr lvl="1"/>
            <a:r>
              <a:rPr lang="en-US" sz="2200"/>
              <a:t>Computer Loans</a:t>
            </a:r>
          </a:p>
          <a:p>
            <a:pPr lvl="1"/>
            <a:endParaRPr lang="en-US" sz="2200"/>
          </a:p>
        </p:txBody>
      </p:sp>
      <p:sp>
        <p:nvSpPr>
          <p:cNvPr id="89092" name="Rectangle 4"/>
          <p:cNvSpPr>
            <a:spLocks noGrp="1" noChangeArrowheads="1"/>
          </p:cNvSpPr>
          <p:nvPr>
            <p:ph type="body" sz="half" idx="4294967295"/>
          </p:nvPr>
        </p:nvSpPr>
        <p:spPr>
          <a:xfrm>
            <a:off x="4495800" y="2103438"/>
            <a:ext cx="4495800" cy="4525962"/>
          </a:xfrm>
        </p:spPr>
        <p:txBody>
          <a:bodyPr/>
          <a:lstStyle/>
          <a:p>
            <a:pPr>
              <a:buFont typeface="Wingdings" charset="0"/>
              <a:buNone/>
            </a:pPr>
            <a:r>
              <a:rPr lang="en-US" sz="2700" b="1"/>
              <a:t>		</a:t>
            </a:r>
            <a:r>
              <a:rPr lang="en-US" sz="2700" b="1">
                <a:solidFill>
                  <a:srgbClr val="FF0000"/>
                </a:solidFill>
              </a:rPr>
              <a:t>	NO</a:t>
            </a:r>
          </a:p>
          <a:p>
            <a:pPr lvl="1"/>
            <a:r>
              <a:rPr lang="en-US" sz="2200"/>
              <a:t>Checking/Savings Accts</a:t>
            </a:r>
          </a:p>
          <a:p>
            <a:pPr lvl="1"/>
            <a:r>
              <a:rPr lang="en-US" sz="2200"/>
              <a:t>Cell Phone</a:t>
            </a:r>
          </a:p>
          <a:p>
            <a:pPr lvl="1"/>
            <a:r>
              <a:rPr lang="en-US" sz="2200"/>
              <a:t>Utilities</a:t>
            </a:r>
          </a:p>
          <a:p>
            <a:pPr lvl="1"/>
            <a:r>
              <a:rPr lang="en-US" sz="2200"/>
              <a:t>Insurance</a:t>
            </a:r>
          </a:p>
          <a:p>
            <a:pPr lvl="1"/>
            <a:r>
              <a:rPr lang="en-US" sz="2200"/>
              <a:t>Rental Agents (Housing)</a:t>
            </a:r>
          </a:p>
          <a:p>
            <a:pPr lvl="1"/>
            <a:r>
              <a:rPr lang="en-US" sz="2200"/>
              <a:t>Employers</a:t>
            </a:r>
          </a:p>
          <a:p>
            <a:pPr lvl="1"/>
            <a:r>
              <a:rPr lang="en-US" sz="2200"/>
              <a:t>Payday Loans</a:t>
            </a:r>
          </a:p>
          <a:p>
            <a:pPr lvl="1"/>
            <a:r>
              <a:rPr lang="en-US" sz="2200"/>
              <a:t>Title Loan Companies</a:t>
            </a:r>
          </a:p>
        </p:txBody>
      </p:sp>
    </p:spTree>
    <p:extLst>
      <p:ext uri="{BB962C8B-B14F-4D97-AF65-F5344CB8AC3E}">
        <p14:creationId xmlns:p14="http://schemas.microsoft.com/office/powerpoint/2010/main" val="144006399"/>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r>
              <a:rPr lang="en-US"/>
              <a:t>Credit Scores Affect</a:t>
            </a:r>
            <a:br>
              <a:rPr lang="en-US"/>
            </a:br>
            <a:r>
              <a:rPr lang="en-US"/>
              <a:t>Financial Options</a:t>
            </a:r>
          </a:p>
        </p:txBody>
      </p:sp>
      <p:sp>
        <p:nvSpPr>
          <p:cNvPr id="38915" name="Rectangle 3"/>
          <p:cNvSpPr>
            <a:spLocks noGrp="1" noChangeArrowheads="1"/>
          </p:cNvSpPr>
          <p:nvPr>
            <p:ph type="body" sz="half" idx="4294967295"/>
          </p:nvPr>
        </p:nvSpPr>
        <p:spPr>
          <a:xfrm>
            <a:off x="762000" y="2209800"/>
            <a:ext cx="3810000" cy="4648200"/>
          </a:xfrm>
          <a:prstGeom prst="rect">
            <a:avLst/>
          </a:prstGeom>
        </p:spPr>
        <p:txBody>
          <a:bodyPr/>
          <a:lstStyle/>
          <a:p>
            <a:r>
              <a:rPr lang="en-US" sz="2700"/>
              <a:t>HIGH SCORES</a:t>
            </a:r>
          </a:p>
          <a:p>
            <a:pPr lvl="1"/>
            <a:r>
              <a:rPr lang="en-US" sz="2200"/>
              <a:t>Low interest rate on loans</a:t>
            </a:r>
          </a:p>
          <a:p>
            <a:pPr lvl="1"/>
            <a:r>
              <a:rPr lang="en-US" sz="2200"/>
              <a:t>Ability to receive loans/credit</a:t>
            </a:r>
          </a:p>
          <a:p>
            <a:pPr lvl="1"/>
            <a:r>
              <a:rPr lang="en-US" sz="2200"/>
              <a:t>Reflects borrower is a low risk to lender</a:t>
            </a:r>
          </a:p>
          <a:p>
            <a:pPr lvl="1"/>
            <a:r>
              <a:rPr lang="en-US" sz="2200"/>
              <a:t>Ability to acquire conveniences such as cell phones and credit cards</a:t>
            </a:r>
          </a:p>
          <a:p>
            <a:pPr lvl="1"/>
            <a:endParaRPr lang="en-US" sz="2200"/>
          </a:p>
        </p:txBody>
      </p:sp>
      <p:sp>
        <p:nvSpPr>
          <p:cNvPr id="38916" name="Rectangle 4"/>
          <p:cNvSpPr>
            <a:spLocks noGrp="1" noChangeArrowheads="1"/>
          </p:cNvSpPr>
          <p:nvPr>
            <p:ph type="body" sz="half" idx="4294967295"/>
          </p:nvPr>
        </p:nvSpPr>
        <p:spPr>
          <a:xfrm>
            <a:off x="4692650" y="2209800"/>
            <a:ext cx="3765550" cy="4038600"/>
          </a:xfrm>
          <a:prstGeom prst="rect">
            <a:avLst/>
          </a:prstGeom>
        </p:spPr>
        <p:txBody>
          <a:bodyPr/>
          <a:lstStyle/>
          <a:p>
            <a:r>
              <a:rPr lang="en-US" sz="2700"/>
              <a:t>LOW SCORES</a:t>
            </a:r>
          </a:p>
          <a:p>
            <a:pPr lvl="1"/>
            <a:r>
              <a:rPr lang="en-US" sz="2200"/>
              <a:t>High interest rate on loans</a:t>
            </a:r>
          </a:p>
          <a:p>
            <a:pPr lvl="1"/>
            <a:r>
              <a:rPr lang="en-US" sz="2200"/>
              <a:t>Inability to receive loans/credit</a:t>
            </a:r>
          </a:p>
          <a:p>
            <a:pPr lvl="1"/>
            <a:r>
              <a:rPr lang="en-US" sz="2200"/>
              <a:t>Reflects borrower is high risk for lenders</a:t>
            </a:r>
          </a:p>
          <a:p>
            <a:pPr lvl="1"/>
            <a:r>
              <a:rPr lang="en-US" sz="2200"/>
              <a:t>Inability to acquire conveniences</a:t>
            </a:r>
          </a:p>
        </p:txBody>
      </p:sp>
    </p:spTree>
    <p:extLst>
      <p:ext uri="{BB962C8B-B14F-4D97-AF65-F5344CB8AC3E}">
        <p14:creationId xmlns:p14="http://schemas.microsoft.com/office/powerpoint/2010/main" val="6286284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anim calcmode="lin" valueType="num">
                                      <p:cBhvr additive="base">
                                        <p:cTn id="11"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891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anim calcmode="lin" valueType="num">
                                      <p:cBhvr additive="base">
                                        <p:cTn id="15"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891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anim calcmode="lin" valueType="num">
                                      <p:cBhvr additive="base">
                                        <p:cTn id="19"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anim calcmode="lin" valueType="num">
                                      <p:cBhvr additive="base">
                                        <p:cTn id="23"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8916">
                                            <p:txEl>
                                              <p:pRg st="0" end="0"/>
                                            </p:txEl>
                                          </p:spTgt>
                                        </p:tgtEl>
                                        <p:attrNameLst>
                                          <p:attrName>style.visibility</p:attrName>
                                        </p:attrNameLst>
                                      </p:cBhvr>
                                      <p:to>
                                        <p:strVal val="visible"/>
                                      </p:to>
                                    </p:set>
                                    <p:anim calcmode="lin" valueType="num">
                                      <p:cBhvr additive="base">
                                        <p:cTn id="29" dur="500" fill="hold"/>
                                        <p:tgtEl>
                                          <p:spTgt spid="38916">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8916">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8916">
                                            <p:txEl>
                                              <p:pRg st="1" end="1"/>
                                            </p:txEl>
                                          </p:spTgt>
                                        </p:tgtEl>
                                        <p:attrNameLst>
                                          <p:attrName>style.visibility</p:attrName>
                                        </p:attrNameLst>
                                      </p:cBhvr>
                                      <p:to>
                                        <p:strVal val="visible"/>
                                      </p:to>
                                    </p:set>
                                    <p:anim calcmode="lin" valueType="num">
                                      <p:cBhvr additive="base">
                                        <p:cTn id="33" dur="500" fill="hold"/>
                                        <p:tgtEl>
                                          <p:spTgt spid="38916">
                                            <p:txEl>
                                              <p:pRg st="1" end="1"/>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8916">
                                            <p:txEl>
                                              <p:pRg st="1" end="1"/>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8916">
                                            <p:txEl>
                                              <p:pRg st="2" end="2"/>
                                            </p:txEl>
                                          </p:spTgt>
                                        </p:tgtEl>
                                        <p:attrNameLst>
                                          <p:attrName>style.visibility</p:attrName>
                                        </p:attrNameLst>
                                      </p:cBhvr>
                                      <p:to>
                                        <p:strVal val="visible"/>
                                      </p:to>
                                    </p:set>
                                    <p:anim calcmode="lin" valueType="num">
                                      <p:cBhvr additive="base">
                                        <p:cTn id="37" dur="500" fill="hold"/>
                                        <p:tgtEl>
                                          <p:spTgt spid="38916">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916">
                                            <p:txEl>
                                              <p:pRg st="2" end="2"/>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8916">
                                            <p:txEl>
                                              <p:pRg st="3" end="3"/>
                                            </p:txEl>
                                          </p:spTgt>
                                        </p:tgtEl>
                                        <p:attrNameLst>
                                          <p:attrName>style.visibility</p:attrName>
                                        </p:attrNameLst>
                                      </p:cBhvr>
                                      <p:to>
                                        <p:strVal val="visible"/>
                                      </p:to>
                                    </p:set>
                                    <p:anim calcmode="lin" valueType="num">
                                      <p:cBhvr additive="base">
                                        <p:cTn id="41" dur="500" fill="hold"/>
                                        <p:tgtEl>
                                          <p:spTgt spid="38916">
                                            <p:txEl>
                                              <p:pRg st="3" end="3"/>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8916">
                                            <p:txEl>
                                              <p:pRg st="3" end="3"/>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8916">
                                            <p:txEl>
                                              <p:pRg st="4" end="4"/>
                                            </p:txEl>
                                          </p:spTgt>
                                        </p:tgtEl>
                                        <p:attrNameLst>
                                          <p:attrName>style.visibility</p:attrName>
                                        </p:attrNameLst>
                                      </p:cBhvr>
                                      <p:to>
                                        <p:strVal val="visible"/>
                                      </p:to>
                                    </p:set>
                                    <p:anim calcmode="lin" valueType="num">
                                      <p:cBhvr additive="base">
                                        <p:cTn id="45" dur="500" fill="hold"/>
                                        <p:tgtEl>
                                          <p:spTgt spid="38916">
                                            <p:txEl>
                                              <p:pRg st="4" end="4"/>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891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P spid="38916" grpId="0" build="p"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p:txBody>
          <a:bodyPr anchor="ctr"/>
          <a:lstStyle/>
          <a:p>
            <a:r>
              <a:rPr lang="en-US" sz="2900" b="1"/>
              <a:t>How do I build credit if I have never had it?</a:t>
            </a:r>
          </a:p>
        </p:txBody>
      </p:sp>
      <p:sp>
        <p:nvSpPr>
          <p:cNvPr id="94211" name="Rectangle 3"/>
          <p:cNvSpPr>
            <a:spLocks noGrp="1" noChangeArrowheads="1"/>
          </p:cNvSpPr>
          <p:nvPr>
            <p:ph type="body" idx="4294967295"/>
          </p:nvPr>
        </p:nvSpPr>
        <p:spPr>
          <a:xfrm>
            <a:off x="304800" y="2484438"/>
            <a:ext cx="8610600" cy="4525962"/>
          </a:xfrm>
        </p:spPr>
        <p:txBody>
          <a:bodyPr/>
          <a:lstStyle/>
          <a:p>
            <a:r>
              <a:rPr lang="en-US" sz="2800" i="1"/>
              <a:t>Open a line of Credit: Credit Card</a:t>
            </a:r>
          </a:p>
          <a:p>
            <a:pPr lvl="1"/>
            <a:r>
              <a:rPr lang="en-US"/>
              <a:t>Buy things you would normally buy, pay off at the end of each month</a:t>
            </a:r>
          </a:p>
          <a:p>
            <a:pPr lvl="1"/>
            <a:r>
              <a:rPr lang="en-US"/>
              <a:t>If you don</a:t>
            </a:r>
            <a:r>
              <a:rPr lang="ja-JP" altLang="en-US">
                <a:latin typeface="Arial"/>
              </a:rPr>
              <a:t>’</a:t>
            </a:r>
            <a:r>
              <a:rPr lang="en-US"/>
              <a:t>t qualify, consider a secured card</a:t>
            </a:r>
          </a:p>
          <a:p>
            <a:pPr lvl="1"/>
            <a:r>
              <a:rPr lang="en-US"/>
              <a:t>Take caution when asking for a co-signer</a:t>
            </a:r>
          </a:p>
          <a:p>
            <a:pPr lvl="1"/>
            <a:r>
              <a:rPr lang="en-US"/>
              <a:t>Buy things you would normally buy during the month</a:t>
            </a:r>
          </a:p>
          <a:p>
            <a:pPr lvl="1"/>
            <a:r>
              <a:rPr lang="en-US"/>
              <a:t>Pay the account off in full at the end of each month</a:t>
            </a:r>
            <a:endParaRPr lang="en-US" sz="3400"/>
          </a:p>
        </p:txBody>
      </p:sp>
    </p:spTree>
    <p:extLst>
      <p:ext uri="{BB962C8B-B14F-4D97-AF65-F5344CB8AC3E}">
        <p14:creationId xmlns:p14="http://schemas.microsoft.com/office/powerpoint/2010/main" val="1982464284"/>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Bankruptcy</a:t>
            </a:r>
          </a:p>
        </p:txBody>
      </p:sp>
    </p:spTree>
    <p:extLst>
      <p:ext uri="{BB962C8B-B14F-4D97-AF65-F5344CB8AC3E}">
        <p14:creationId xmlns:p14="http://schemas.microsoft.com/office/powerpoint/2010/main" val="2859888602"/>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Bankruptcy</a:t>
            </a:r>
          </a:p>
        </p:txBody>
      </p:sp>
      <p:sp>
        <p:nvSpPr>
          <p:cNvPr id="5123" name="Rectangle 3"/>
          <p:cNvSpPr>
            <a:spLocks noGrp="1" noChangeArrowheads="1"/>
          </p:cNvSpPr>
          <p:nvPr>
            <p:ph type="body" idx="1"/>
          </p:nvPr>
        </p:nvSpPr>
        <p:spPr/>
        <p:txBody>
          <a:bodyPr/>
          <a:lstStyle/>
          <a:p>
            <a:r>
              <a:rPr lang="en-US"/>
              <a:t>A legal process to get out of debt when you can no longer make all your required payment.</a:t>
            </a:r>
          </a:p>
          <a:p>
            <a:pPr>
              <a:buFont typeface="Wingdings" charset="0"/>
              <a:buNone/>
            </a:pPr>
            <a:r>
              <a:rPr lang="en-US"/>
              <a:t>						</a:t>
            </a:r>
            <a:endParaRPr lang="en-US" sz="1900">
              <a:latin typeface="Gill Sans MT Condensed" charset="0"/>
            </a:endParaRPr>
          </a:p>
        </p:txBody>
      </p:sp>
    </p:spTree>
    <p:extLst>
      <p:ext uri="{BB962C8B-B14F-4D97-AF65-F5344CB8AC3E}">
        <p14:creationId xmlns:p14="http://schemas.microsoft.com/office/powerpoint/2010/main" val="1025385230"/>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043490" y="457200"/>
            <a:ext cx="7024744" cy="1143000"/>
          </a:xfrm>
        </p:spPr>
        <p:txBody>
          <a:bodyPr/>
          <a:lstStyle/>
          <a:p>
            <a:r>
              <a:rPr lang="en-US" dirty="0"/>
              <a:t>Reasons for Bankruptcy</a:t>
            </a:r>
          </a:p>
        </p:txBody>
      </p:sp>
      <p:sp>
        <p:nvSpPr>
          <p:cNvPr id="9219" name="Rectangle 3"/>
          <p:cNvSpPr>
            <a:spLocks noGrp="1" noChangeArrowheads="1"/>
          </p:cNvSpPr>
          <p:nvPr>
            <p:ph type="body" idx="1"/>
          </p:nvPr>
        </p:nvSpPr>
        <p:spPr>
          <a:xfrm>
            <a:off x="2075422" y="1825556"/>
            <a:ext cx="5992812" cy="4411663"/>
          </a:xfrm>
        </p:spPr>
        <p:txBody>
          <a:bodyPr/>
          <a:lstStyle/>
          <a:p>
            <a:r>
              <a:rPr lang="en-US" dirty="0" smtClean="0"/>
              <a:t>Natural Disaster</a:t>
            </a:r>
          </a:p>
          <a:p>
            <a:r>
              <a:rPr lang="en-US" dirty="0" smtClean="0"/>
              <a:t>Medical </a:t>
            </a:r>
            <a:r>
              <a:rPr lang="en-US" dirty="0"/>
              <a:t>Expenses</a:t>
            </a:r>
          </a:p>
          <a:p>
            <a:r>
              <a:rPr lang="en-US" dirty="0"/>
              <a:t>Job Loss</a:t>
            </a:r>
          </a:p>
          <a:p>
            <a:r>
              <a:rPr lang="en-US" dirty="0"/>
              <a:t>Business Losses</a:t>
            </a:r>
          </a:p>
          <a:p>
            <a:r>
              <a:rPr lang="en-US" dirty="0" smtClean="0"/>
              <a:t>Credit </a:t>
            </a:r>
            <a:r>
              <a:rPr lang="en-US" dirty="0"/>
              <a:t>Card Debt</a:t>
            </a:r>
          </a:p>
        </p:txBody>
      </p:sp>
    </p:spTree>
    <p:extLst>
      <p:ext uri="{BB962C8B-B14F-4D97-AF65-F5344CB8AC3E}">
        <p14:creationId xmlns:p14="http://schemas.microsoft.com/office/powerpoint/2010/main" val="3364934441"/>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43490" y="679386"/>
            <a:ext cx="7024744" cy="1143000"/>
          </a:xfrm>
        </p:spPr>
        <p:txBody>
          <a:bodyPr/>
          <a:lstStyle/>
          <a:p>
            <a:r>
              <a:rPr lang="en-US" dirty="0"/>
              <a:t>Debt</a:t>
            </a:r>
          </a:p>
        </p:txBody>
      </p:sp>
      <p:sp>
        <p:nvSpPr>
          <p:cNvPr id="4099" name="Rectangle 3"/>
          <p:cNvSpPr>
            <a:spLocks noGrp="1" noChangeArrowheads="1"/>
          </p:cNvSpPr>
          <p:nvPr>
            <p:ph type="body" idx="1"/>
          </p:nvPr>
        </p:nvSpPr>
        <p:spPr>
          <a:xfrm>
            <a:off x="1057834" y="1913958"/>
            <a:ext cx="7010400" cy="4006850"/>
          </a:xfrm>
        </p:spPr>
        <p:txBody>
          <a:bodyPr/>
          <a:lstStyle/>
          <a:p>
            <a:r>
              <a:rPr lang="en-US" dirty="0"/>
              <a:t>The entire amount of money a person owes to lenders.</a:t>
            </a:r>
          </a:p>
        </p:txBody>
      </p:sp>
      <p:pic>
        <p:nvPicPr>
          <p:cNvPr id="4100" name="Picture 4" descr="Debt Tr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200400"/>
            <a:ext cx="5427663" cy="2805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757499"/>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43490" y="699873"/>
            <a:ext cx="7024744" cy="1143000"/>
          </a:xfrm>
        </p:spPr>
        <p:txBody>
          <a:bodyPr/>
          <a:lstStyle/>
          <a:p>
            <a:r>
              <a:rPr lang="en-US" dirty="0"/>
              <a:t>Inflation</a:t>
            </a:r>
          </a:p>
        </p:txBody>
      </p:sp>
      <p:sp>
        <p:nvSpPr>
          <p:cNvPr id="3075" name="Rectangle 3"/>
          <p:cNvSpPr>
            <a:spLocks noGrp="1" noChangeArrowheads="1"/>
          </p:cNvSpPr>
          <p:nvPr>
            <p:ph type="body" idx="1"/>
          </p:nvPr>
        </p:nvSpPr>
        <p:spPr>
          <a:xfrm>
            <a:off x="1057834" y="2229651"/>
            <a:ext cx="7010400" cy="4013200"/>
          </a:xfrm>
        </p:spPr>
        <p:txBody>
          <a:bodyPr/>
          <a:lstStyle/>
          <a:p>
            <a:r>
              <a:rPr lang="en-US" dirty="0"/>
              <a:t>An increase in the price of goods and services.  A dollar in the future won</a:t>
            </a:r>
            <a:r>
              <a:rPr lang="ja-JP" altLang="en-US" dirty="0">
                <a:latin typeface="Arial"/>
              </a:rPr>
              <a:t>’</a:t>
            </a:r>
            <a:r>
              <a:rPr lang="en-US" dirty="0"/>
              <a:t>t buy as much as a dollar today.</a:t>
            </a:r>
          </a:p>
          <a:p>
            <a:pPr lvl="1"/>
            <a:r>
              <a:rPr lang="en-US" dirty="0"/>
              <a:t>Did you know…</a:t>
            </a:r>
          </a:p>
          <a:p>
            <a:pPr lvl="2"/>
            <a:r>
              <a:rPr lang="en-US" dirty="0"/>
              <a:t>Inflation usually averages between 3% and 4% each year.</a:t>
            </a:r>
          </a:p>
          <a:p>
            <a:pPr lvl="2"/>
            <a:r>
              <a:rPr lang="en-US" dirty="0"/>
              <a:t>Inflation has influenced our economy for decades ranging from .5% to 18%.</a:t>
            </a:r>
          </a:p>
          <a:p>
            <a:pPr lvl="2"/>
            <a:r>
              <a:rPr lang="en-US" dirty="0"/>
              <a:t>In 1971 a first class stamp cost 8 cents.</a:t>
            </a:r>
          </a:p>
          <a:p>
            <a:pPr lvl="2"/>
            <a:endParaRPr lang="en-US" dirty="0"/>
          </a:p>
        </p:txBody>
      </p:sp>
    </p:spTree>
    <p:extLst>
      <p:ext uri="{BB962C8B-B14F-4D97-AF65-F5344CB8AC3E}">
        <p14:creationId xmlns:p14="http://schemas.microsoft.com/office/powerpoint/2010/main" val="168052708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271</TotalTime>
  <Words>8357</Words>
  <Application>Microsoft Macintosh PowerPoint</Application>
  <PresentationFormat>On-screen Show (4:3)</PresentationFormat>
  <Paragraphs>1009</Paragraphs>
  <Slides>153</Slides>
  <Notes>35</Notes>
  <HiddenSlides>0</HiddenSlides>
  <MMClips>0</MMClips>
  <ScaleCrop>false</ScaleCrop>
  <HeadingPairs>
    <vt:vector size="4" baseType="variant">
      <vt:variant>
        <vt:lpstr>Theme</vt:lpstr>
      </vt:variant>
      <vt:variant>
        <vt:i4>1</vt:i4>
      </vt:variant>
      <vt:variant>
        <vt:lpstr>Slide Titles</vt:lpstr>
      </vt:variant>
      <vt:variant>
        <vt:i4>153</vt:i4>
      </vt:variant>
    </vt:vector>
  </HeadingPairs>
  <TitlesOfParts>
    <vt:vector size="154" baseType="lpstr">
      <vt:lpstr>Austin</vt:lpstr>
      <vt:lpstr>Financial Literacy Test Review</vt:lpstr>
      <vt:lpstr>PowerPoint Presentation</vt:lpstr>
      <vt:lpstr>Decision Making</vt:lpstr>
      <vt:lpstr>The Decision-Making Process</vt:lpstr>
      <vt:lpstr>Factors that can Influence a Decision </vt:lpstr>
      <vt:lpstr>PowerPoint Presentation</vt:lpstr>
      <vt:lpstr>T-Chart</vt:lpstr>
      <vt:lpstr>Choosing Brand Name Jeans Over No-Name Jeans</vt:lpstr>
      <vt:lpstr>Forms of Peer Pressure as it Relates to Purchasing Decisions</vt:lpstr>
      <vt:lpstr>Emotional Factors Related to Peer Pressure</vt:lpstr>
      <vt:lpstr>Examples of Marketing, Advertising &amp; Sales Strategies</vt:lpstr>
      <vt:lpstr>Financial Planning</vt:lpstr>
      <vt:lpstr>Financial Planning</vt:lpstr>
      <vt:lpstr>Components of a Financial Plan</vt:lpstr>
      <vt:lpstr>Benefits of Having a Financial Plan</vt:lpstr>
      <vt:lpstr>How do I make a Financial Plan?</vt:lpstr>
      <vt:lpstr>PowerPoint Presentation</vt:lpstr>
      <vt:lpstr>PowerPoint Presentation</vt:lpstr>
      <vt:lpstr>PowerPoint Presentation</vt:lpstr>
      <vt:lpstr>PowerPoint Presentation</vt:lpstr>
      <vt:lpstr>PowerPoint Presentation</vt:lpstr>
      <vt:lpstr>Values, Wants and Needs</vt:lpstr>
      <vt:lpstr>Values strongly influence our spending habits.  We don’t usually spend our money on things we do not feel are important.  Typically, the more important something is, the more we are willing to spend on it.</vt:lpstr>
      <vt:lpstr>Values</vt:lpstr>
      <vt:lpstr>Scarcity</vt:lpstr>
      <vt:lpstr>NEEDS vs WANTS</vt:lpstr>
      <vt:lpstr>NEEDS vs WANTS</vt:lpstr>
      <vt:lpstr>Goal Setting</vt:lpstr>
      <vt:lpstr>What is a goal?</vt:lpstr>
      <vt:lpstr>PowerPoint Presentation</vt:lpstr>
      <vt:lpstr>Time-bound Goals</vt:lpstr>
      <vt:lpstr>Influences on Income</vt:lpstr>
      <vt:lpstr>Sources of Income</vt:lpstr>
      <vt:lpstr>Common Employee Benefits</vt:lpstr>
      <vt:lpstr>Factors that Affect Income</vt:lpstr>
      <vt:lpstr>PowerPoint Presentation</vt:lpstr>
      <vt:lpstr>Net Income vs. Gross Income</vt:lpstr>
      <vt:lpstr>PowerPoint Presentation</vt:lpstr>
      <vt:lpstr>Required Payroll Deductions</vt:lpstr>
      <vt:lpstr>Voluntary Payroll Deductions</vt:lpstr>
      <vt:lpstr>What are taxes?</vt:lpstr>
      <vt:lpstr>State &amp; Federal Income Tax</vt:lpstr>
      <vt:lpstr>Social Security</vt:lpstr>
      <vt:lpstr>Medicare</vt:lpstr>
      <vt:lpstr>Other Taxes</vt:lpstr>
      <vt:lpstr>What is tax money used for?</vt:lpstr>
      <vt:lpstr>Tax Forms</vt:lpstr>
      <vt:lpstr>W4</vt:lpstr>
      <vt:lpstr>I9</vt:lpstr>
      <vt:lpstr>W-2</vt:lpstr>
      <vt:lpstr>1040 EZ</vt:lpstr>
      <vt:lpstr>Career Impact on Income</vt:lpstr>
      <vt:lpstr>Earning Power</vt:lpstr>
      <vt:lpstr>Earning Power</vt:lpstr>
      <vt:lpstr>Value of Education</vt:lpstr>
      <vt:lpstr>Entrepreneurship</vt:lpstr>
      <vt:lpstr>Entrepreneurship</vt:lpstr>
      <vt:lpstr>Spending Plans</vt:lpstr>
      <vt:lpstr>What is a spending plan?</vt:lpstr>
      <vt:lpstr>Benefits of Spending Plans</vt:lpstr>
      <vt:lpstr>Before creating a spending plan…</vt:lpstr>
      <vt:lpstr>How do I make a spending plan?</vt:lpstr>
      <vt:lpstr>Checking Account &amp; Debit Cards</vt:lpstr>
      <vt:lpstr>What is a Checking Account?</vt:lpstr>
      <vt:lpstr>Why Do People Use Checking Accounts?</vt:lpstr>
      <vt:lpstr>What is a Check?</vt:lpstr>
      <vt:lpstr>Bouncing a Check</vt:lpstr>
      <vt:lpstr>Other Checking Components</vt:lpstr>
      <vt:lpstr>ATM</vt:lpstr>
      <vt:lpstr>Debit Card</vt:lpstr>
      <vt:lpstr>Pros and Cons - Debit Cards</vt:lpstr>
      <vt:lpstr>Banking Services &amp; Credit</vt:lpstr>
      <vt:lpstr>Financial Institutions</vt:lpstr>
      <vt:lpstr>Financial Institution Services</vt:lpstr>
      <vt:lpstr>Online Banking Services</vt:lpstr>
      <vt:lpstr>Online Banking Services</vt:lpstr>
      <vt:lpstr>Online Banking Services</vt:lpstr>
      <vt:lpstr>Online Banking Services</vt:lpstr>
      <vt:lpstr>Credit Rating</vt:lpstr>
      <vt:lpstr>Three C’s of Credit</vt:lpstr>
      <vt:lpstr>Info Found on Credit Report</vt:lpstr>
      <vt:lpstr>Info NOT Found on Credit Report</vt:lpstr>
      <vt:lpstr>What is a Credit Score? (FICO)</vt:lpstr>
      <vt:lpstr>PowerPoint Presentation</vt:lpstr>
      <vt:lpstr>Benefits of Using Credit</vt:lpstr>
      <vt:lpstr>Convenience of Purchase</vt:lpstr>
      <vt:lpstr>Less Risk of Losing Cash at the Time of Purchase</vt:lpstr>
      <vt:lpstr>Strategies for maintaining positive credit include:</vt:lpstr>
      <vt:lpstr>Credit Reporting Agencies</vt:lpstr>
      <vt:lpstr>Good Debt vs. Bad Debt GOOD</vt:lpstr>
      <vt:lpstr>Who Looks at Your Credit?</vt:lpstr>
      <vt:lpstr>Which Accounts Build Credit?</vt:lpstr>
      <vt:lpstr>Credit Scores Affect Financial Options</vt:lpstr>
      <vt:lpstr>How do I build credit if I have never had it?</vt:lpstr>
      <vt:lpstr>Bankruptcy</vt:lpstr>
      <vt:lpstr>Bankruptcy</vt:lpstr>
      <vt:lpstr>Reasons for Bankruptcy</vt:lpstr>
      <vt:lpstr>Debt</vt:lpstr>
      <vt:lpstr>Inflation</vt:lpstr>
      <vt:lpstr>Bankruptcy Basics</vt:lpstr>
      <vt:lpstr>Alternatives to Bankruptcy</vt:lpstr>
      <vt:lpstr>PowerPoint Presentation</vt:lpstr>
      <vt:lpstr>Savings vs. Investing</vt:lpstr>
      <vt:lpstr>Savings</vt:lpstr>
      <vt:lpstr>Risk, Return, and Liquidity</vt:lpstr>
      <vt:lpstr>Risk, Return, and Liquidity</vt:lpstr>
      <vt:lpstr>Time Value of Money</vt:lpstr>
      <vt:lpstr>Future Value</vt:lpstr>
      <vt:lpstr> Types of Investments</vt:lpstr>
      <vt:lpstr>Types of Investments</vt:lpstr>
      <vt:lpstr>Stocks</vt:lpstr>
      <vt:lpstr>How Well the Stock Market is Doing Overall</vt:lpstr>
      <vt:lpstr>3 Basic Indicators</vt:lpstr>
      <vt:lpstr>Ups and Downs</vt:lpstr>
      <vt:lpstr>Brokers</vt:lpstr>
      <vt:lpstr>New York Stock Exchange</vt:lpstr>
      <vt:lpstr>American Stock Exchange</vt:lpstr>
      <vt:lpstr>NASDAQ</vt:lpstr>
      <vt:lpstr>Bonds</vt:lpstr>
      <vt:lpstr>Mutual Funds</vt:lpstr>
      <vt:lpstr>Real Estate</vt:lpstr>
      <vt:lpstr>Savings/Certificates of Deposits</vt:lpstr>
      <vt:lpstr>Collectibles</vt:lpstr>
      <vt:lpstr>Identity Theft &amp; Consumer Protection</vt:lpstr>
      <vt:lpstr>Consumer Rights &amp; Responsibilities</vt:lpstr>
      <vt:lpstr>Agencies &amp; Sources of Assistance</vt:lpstr>
      <vt:lpstr>Who Protects Savers?</vt:lpstr>
      <vt:lpstr>Fraud</vt:lpstr>
      <vt:lpstr>Identity Theft “True-name Fraud”</vt:lpstr>
      <vt:lpstr>Ways to Avoid Identity Theft</vt:lpstr>
      <vt:lpstr>Insurance &amp; Risk Management</vt:lpstr>
      <vt:lpstr>Risk Management</vt:lpstr>
      <vt:lpstr>Risk Management </vt:lpstr>
      <vt:lpstr>Insurance</vt:lpstr>
      <vt:lpstr>Insurance Premium</vt:lpstr>
      <vt:lpstr>Deductible</vt:lpstr>
      <vt:lpstr>PowerPoint Presentation</vt:lpstr>
      <vt:lpstr>Auto Insurance</vt:lpstr>
      <vt:lpstr>Auto Policies</vt:lpstr>
      <vt:lpstr>Health Insurance</vt:lpstr>
      <vt:lpstr>Property Insurance</vt:lpstr>
      <vt:lpstr>Life Insurance</vt:lpstr>
      <vt:lpstr>Future Insurance Needs</vt:lpstr>
      <vt:lpstr>Estate Planning</vt:lpstr>
      <vt:lpstr>Tools for Estate Planning</vt:lpstr>
      <vt:lpstr>Will</vt:lpstr>
      <vt:lpstr>Power of Attorney</vt:lpstr>
      <vt:lpstr>Trust</vt:lpstr>
      <vt:lpstr>Retirement Planning</vt:lpstr>
      <vt:lpstr> Sources of retirement income:</vt:lpstr>
      <vt:lpstr>Planning for retirement is your responsibility!</vt:lpstr>
      <vt:lpstr>Compound Interest</vt:lpstr>
      <vt:lpstr>Rule of 72</vt:lpstr>
    </vt:vector>
  </TitlesOfParts>
  <Company>Pinnacle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Literacy Test Review</dc:title>
  <dc:creator>Julie Powell</dc:creator>
  <cp:lastModifiedBy>Julie Powell</cp:lastModifiedBy>
  <cp:revision>29</cp:revision>
  <dcterms:created xsi:type="dcterms:W3CDTF">2015-04-27T00:36:19Z</dcterms:created>
  <dcterms:modified xsi:type="dcterms:W3CDTF">2015-04-27T17:20:45Z</dcterms:modified>
</cp:coreProperties>
</file>